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5"/>
    <p:sldMasterId id="214748368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</p:sldIdLst>
  <p:sldSz cy="5143500" cx="9144000"/>
  <p:notesSz cx="6858000" cy="9144000"/>
  <p:embeddedFontLst>
    <p:embeddedFont>
      <p:font typeface="EB Garamond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46CEB1-A450-4D82-B450-7DA82C1BEB52}">
  <a:tblStyle styleId="{AD46CEB1-A450-4D82-B450-7DA82C1BEB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EBGaramond-boldItalic.fntdata"/><Relationship Id="rId61" Type="http://schemas.openxmlformats.org/officeDocument/2006/relationships/font" Target="fonts/EBGaramond-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schemas.openxmlformats.org/officeDocument/2006/relationships/font" Target="fonts/EBGaramond-bold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font" Target="fonts/EBGaramond-regular.fntdata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png>
</file>

<file path=ppt/media/image57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32c3cc54b3_1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32c3cc54b3_1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32c3cc54b3_1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32c3cc54b3_1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32c3cc54b3_1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32c3cc54b3_1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32c3cc54b3_1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32c3cc54b3_1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32c3cc54b3_10_1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3" name="Google Shape;433;g232c3cc54b3_10_1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2f42163ef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2f42163e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32c3cc54b3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32c3cc54b3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31019eb9f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31019eb9f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32c3cc54b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32c3cc54b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32c3cc54b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32c3cc54b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32c3cc54b3_16_1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4" name="Google Shape;324;g232c3cc54b3_16_1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32c3cc54b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232c3cc54b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32c3cc54b3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232c3cc54b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32c3cc54b3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32c3cc54b3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32c3cc54b3_16_18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7" name="Google Shape;507;g232c3cc54b3_16_1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32c3cc54b3_16_20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0" name="Google Shape;520;g232c3cc54b3_16_2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32c3cc54b3_16_20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8" name="Google Shape;528;g232c3cc54b3_16_2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32c3cc54b3_16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g232c3cc54b3_16_17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32c3cc54b3_1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g232c3cc54b3_1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32c3cc54b3_16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g232c3cc54b3_16_18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232c3cc54b3_16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g232c3cc54b3_16_2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2e5839732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2e5839732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32c3cc54b3_1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g232c3cc54b3_1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32c3cc54b3_16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232c3cc54b3_16_22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32c3cc54b3_16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g232c3cc54b3_16_22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32c3cc54b3_16_2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94" name="Google Shape;594;g232c3cc54b3_16_2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232c3cc54b3_16_2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07" name="Google Shape;607;g232c3cc54b3_16_2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232c3cc54b3_16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g232c3cc54b3_16_25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32c3cc54b3_1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232c3cc54b3_1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232c3cc54b3_16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g232c3cc54b3_16_26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32c3cc54b3_16_27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2" name="Google Shape;642;g232c3cc54b3_16_2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32c3cc54b3_16_28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55" name="Google Shape;655;g232c3cc54b3_16_2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2e5839732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2e5839732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232c3cc54b3_16_29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63" name="Google Shape;663;g232c3cc54b3_16_2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232c3cc54b3_16_30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71" name="Google Shape;671;g232c3cc54b3_16_3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232c3cc54b3_16_30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79" name="Google Shape;679;g232c3cc54b3_16_3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32c3cc54b3_16_26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87" name="Google Shape;687;g232c3cc54b3_16_2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32c3cc54b3_8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96" name="Google Shape;696;g232c3cc54b3_8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22f42163ef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22f42163ef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32c3cc54b3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232c3cc54b3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32c3cc54b3_8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32c3cc54b3_8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32c3cc54b3_8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32c3cc54b3_8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32c3cc54b3_8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32c3cc54b3_8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32c3cc54b3_12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1" name="Google Shape;361;g232c3cc54b3_12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32c3cc54b3_8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32c3cc54b3_8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232c3cc54b3_24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7" name="Google Shape;757;g232c3cc54b3_2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2f42163e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2f42163e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32c3cc54b3_2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32c3cc54b3_2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32c3cc54b3_1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32c3cc54b3_1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32c3cc54b3_1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32c3cc54b3_1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2288" y="-497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2288" y="-497"/>
            <a:ext cx="9141600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2288" y="0"/>
            <a:ext cx="9141600" cy="5143500"/>
          </a:xfrm>
          <a:prstGeom prst="rect">
            <a:avLst/>
          </a:prstGeom>
          <a:solidFill>
            <a:schemeClr val="lt2">
              <a:alpha val="2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" name="Google Shape;16;p2"/>
          <p:cNvSpPr/>
          <p:nvPr/>
        </p:nvSpPr>
        <p:spPr>
          <a:xfrm rot="-5400000">
            <a:off x="2059688" y="-498"/>
            <a:ext cx="5143500" cy="5143500"/>
          </a:xfrm>
          <a:prstGeom prst="ellipse">
            <a:avLst/>
          </a:prstGeom>
          <a:gradFill>
            <a:gsLst>
              <a:gs pos="0">
                <a:srgbClr val="FFCAEC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" name="Google Shape;17;p2"/>
          <p:cNvSpPr/>
          <p:nvPr/>
        </p:nvSpPr>
        <p:spPr>
          <a:xfrm rot="-5400000">
            <a:off x="57787" y="895002"/>
            <a:ext cx="4192500" cy="4303500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7162FE">
                  <a:alpha val="2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" name="Google Shape;18;p2"/>
          <p:cNvSpPr/>
          <p:nvPr/>
        </p:nvSpPr>
        <p:spPr>
          <a:xfrm rot="-5400000">
            <a:off x="4832014" y="145152"/>
            <a:ext cx="4320600" cy="4303500"/>
          </a:xfrm>
          <a:prstGeom prst="ellipse">
            <a:avLst/>
          </a:prstGeom>
          <a:gradFill>
            <a:gsLst>
              <a:gs pos="0">
                <a:srgbClr val="F900A0">
                  <a:alpha val="20000"/>
                </a:srgbClr>
              </a:gs>
              <a:gs pos="100000">
                <a:srgbClr val="7162FE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Tag=CustomerPhoto&#10;Crop=1&#10;Align=N/A" id="19" name="Google Shape;19;p2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2286" y="-497"/>
            <a:ext cx="91417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/>
          <p:nvPr>
            <p:ph type="ctrTitle"/>
          </p:nvPr>
        </p:nvSpPr>
        <p:spPr>
          <a:xfrm>
            <a:off x="1145288" y="841275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EB Garamond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body"/>
          </p:nvPr>
        </p:nvSpPr>
        <p:spPr>
          <a:xfrm>
            <a:off x="1145288" y="2700338"/>
            <a:ext cx="6858000" cy="18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1"/>
          <p:cNvSpPr txBox="1"/>
          <p:nvPr>
            <p:ph type="title"/>
          </p:nvPr>
        </p:nvSpPr>
        <p:spPr>
          <a:xfrm>
            <a:off x="630936" y="2920327"/>
            <a:ext cx="44943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11"/>
          <p:cNvSpPr/>
          <p:nvPr>
            <p:ph idx="2" type="pic"/>
          </p:nvPr>
        </p:nvSpPr>
        <p:spPr>
          <a:xfrm>
            <a:off x="370332" y="363474"/>
            <a:ext cx="8407800" cy="2393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11" name="Google Shape;111;p11"/>
          <p:cNvSpPr txBox="1"/>
          <p:nvPr>
            <p:ph idx="1" type="body"/>
          </p:nvPr>
        </p:nvSpPr>
        <p:spPr>
          <a:xfrm>
            <a:off x="5234350" y="2920328"/>
            <a:ext cx="32832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sz="21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2" name="Google Shape;112;p11"/>
          <p:cNvSpPr txBox="1"/>
          <p:nvPr>
            <p:ph idx="10" type="dt"/>
          </p:nvPr>
        </p:nvSpPr>
        <p:spPr>
          <a:xfrm>
            <a:off x="628650" y="481386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11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2 column (comparison slide)">
  <p:cSld name="Content 2 column (comparison slide)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2"/>
          <p:cNvSpPr txBox="1"/>
          <p:nvPr>
            <p:ph idx="1" type="body"/>
          </p:nvPr>
        </p:nvSpPr>
        <p:spPr>
          <a:xfrm>
            <a:off x="629841" y="1920240"/>
            <a:ext cx="3868200" cy="25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12"/>
          <p:cNvSpPr txBox="1"/>
          <p:nvPr>
            <p:ph idx="2" type="body"/>
          </p:nvPr>
        </p:nvSpPr>
        <p:spPr>
          <a:xfrm>
            <a:off x="4629150" y="1920240"/>
            <a:ext cx="3887400" cy="2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12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12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12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2"/>
          <p:cNvSpPr txBox="1"/>
          <p:nvPr>
            <p:ph type="title"/>
          </p:nvPr>
        </p:nvSpPr>
        <p:spPr>
          <a:xfrm>
            <a:off x="628650" y="51077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12"/>
          <p:cNvSpPr txBox="1"/>
          <p:nvPr>
            <p:ph idx="3" type="body"/>
          </p:nvPr>
        </p:nvSpPr>
        <p:spPr>
          <a:xfrm>
            <a:off x="629840" y="1508760"/>
            <a:ext cx="3868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3" name="Google Shape;123;p12"/>
          <p:cNvSpPr txBox="1"/>
          <p:nvPr>
            <p:ph idx="4" type="body"/>
          </p:nvPr>
        </p:nvSpPr>
        <p:spPr>
          <a:xfrm>
            <a:off x="4626770" y="1508760"/>
            <a:ext cx="38874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13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13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100"/>
              <a:buFont typeface="EB Garamond"/>
              <a:buNone/>
              <a:defRPr sz="4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14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500"/>
            </a:lvl2pPr>
            <a:lvl3pPr lvl="2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200"/>
            </a:lvl4pPr>
            <a:lvl5pPr lvl="4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31" name="Google Shape;131;p14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14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14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100"/>
              <a:buFont typeface="EB Garamond"/>
              <a:buNone/>
              <a:defRPr sz="4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15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7" name="Google Shape;137;p15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p15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15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6"/>
          <p:cNvSpPr txBox="1"/>
          <p:nvPr>
            <p:ph type="title"/>
          </p:nvPr>
        </p:nvSpPr>
        <p:spPr>
          <a:xfrm>
            <a:off x="628650" y="51077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EB Garamond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16"/>
          <p:cNvSpPr txBox="1"/>
          <p:nvPr>
            <p:ph idx="1" type="body"/>
          </p:nvPr>
        </p:nvSpPr>
        <p:spPr>
          <a:xfrm>
            <a:off x="628650" y="1543049"/>
            <a:ext cx="3886200" cy="30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100"/>
              <a:buChar char="▪"/>
              <a:defRPr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3" name="Google Shape;143;p16"/>
          <p:cNvSpPr txBox="1"/>
          <p:nvPr>
            <p:ph idx="2" type="body"/>
          </p:nvPr>
        </p:nvSpPr>
        <p:spPr>
          <a:xfrm>
            <a:off x="4629150" y="1543049"/>
            <a:ext cx="3886200" cy="30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100"/>
              <a:buChar char="▪"/>
              <a:defRPr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4" name="Google Shape;144;p16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16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6" name="Google Shape;146;p16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7"/>
          <p:cNvSpPr txBox="1"/>
          <p:nvPr>
            <p:ph type="title"/>
          </p:nvPr>
        </p:nvSpPr>
        <p:spPr>
          <a:xfrm>
            <a:off x="628650" y="51077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17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17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1" name="Google Shape;151;p17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/>
          <p:nvPr>
            <p:ph type="title"/>
          </p:nvPr>
        </p:nvSpPr>
        <p:spPr>
          <a:xfrm>
            <a:off x="629841" y="514350"/>
            <a:ext cx="29493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EB Garamond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18"/>
          <p:cNvSpPr txBox="1"/>
          <p:nvPr>
            <p:ph idx="1" type="body"/>
          </p:nvPr>
        </p:nvSpPr>
        <p:spPr>
          <a:xfrm>
            <a:off x="3887391" y="514351"/>
            <a:ext cx="4629300" cy="38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92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900"/>
              <a:buChar char="▪"/>
              <a:defRPr sz="2400"/>
            </a:lvl1pPr>
            <a:lvl2pPr indent="-3365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Char char="▪"/>
              <a:defRPr sz="2100"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 sz="1800"/>
            </a:lvl3pPr>
            <a:lvl4pPr indent="-3048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Char char="▪"/>
              <a:defRPr sz="1500"/>
            </a:lvl4pPr>
            <a:lvl5pPr indent="-3048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Char char="▪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55" name="Google Shape;155;p18"/>
          <p:cNvSpPr txBox="1"/>
          <p:nvPr>
            <p:ph idx="2" type="body"/>
          </p:nvPr>
        </p:nvSpPr>
        <p:spPr>
          <a:xfrm>
            <a:off x="629841" y="1657350"/>
            <a:ext cx="2949300" cy="27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11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9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8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56" name="Google Shape;156;p18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7" name="Google Shape;157;p18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" name="Google Shape;158;p18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>
            <p:ph type="title"/>
          </p:nvPr>
        </p:nvSpPr>
        <p:spPr>
          <a:xfrm>
            <a:off x="629841" y="514350"/>
            <a:ext cx="29493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EB Garamond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1" name="Google Shape;161;p19"/>
          <p:cNvSpPr/>
          <p:nvPr>
            <p:ph idx="2" type="pic"/>
          </p:nvPr>
        </p:nvSpPr>
        <p:spPr>
          <a:xfrm>
            <a:off x="3887391" y="514351"/>
            <a:ext cx="4629300" cy="38814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19"/>
          <p:cNvSpPr txBox="1"/>
          <p:nvPr>
            <p:ph idx="1" type="body"/>
          </p:nvPr>
        </p:nvSpPr>
        <p:spPr>
          <a:xfrm>
            <a:off x="629841" y="1657350"/>
            <a:ext cx="2949300" cy="27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11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9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8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63" name="Google Shape;163;p19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19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5" name="Google Shape;165;p19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9250" lvl="0" marL="457200" rtl="0">
              <a:spcBef>
                <a:spcPts val="800"/>
              </a:spcBef>
              <a:spcAft>
                <a:spcPts val="0"/>
              </a:spcAft>
              <a:buSzPts val="1900"/>
              <a:buChar char="▪"/>
              <a:defRPr/>
            </a:lvl1pPr>
            <a:lvl2pPr indent="-336550" lvl="1" marL="914400" rtl="0">
              <a:spcBef>
                <a:spcPts val="400"/>
              </a:spcBef>
              <a:spcAft>
                <a:spcPts val="0"/>
              </a:spcAft>
              <a:buSzPts val="1700"/>
              <a:buChar char="▪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▪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▪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9" name="Google Shape;16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0" y="0"/>
            <a:ext cx="9141600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628650" y="685799"/>
            <a:ext cx="4494300" cy="21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5232064" y="685800"/>
            <a:ext cx="3283200" cy="21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sz="21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" name="Google Shape;27;p3"/>
          <p:cNvSpPr/>
          <p:nvPr>
            <p:ph idx="2" type="pic"/>
          </p:nvPr>
        </p:nvSpPr>
        <p:spPr>
          <a:xfrm>
            <a:off x="367904" y="3044952"/>
            <a:ext cx="2105400" cy="17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8" name="Google Shape;28;p3"/>
          <p:cNvSpPr/>
          <p:nvPr>
            <p:ph idx="3" type="pic"/>
          </p:nvPr>
        </p:nvSpPr>
        <p:spPr>
          <a:xfrm>
            <a:off x="2468880" y="3044952"/>
            <a:ext cx="2105400" cy="17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9" name="Google Shape;29;p3"/>
          <p:cNvSpPr/>
          <p:nvPr>
            <p:ph idx="4" type="pic"/>
          </p:nvPr>
        </p:nvSpPr>
        <p:spPr>
          <a:xfrm>
            <a:off x="4574286" y="3044952"/>
            <a:ext cx="2105400" cy="17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0" name="Google Shape;30;p3"/>
          <p:cNvSpPr/>
          <p:nvPr>
            <p:ph idx="5" type="pic"/>
          </p:nvPr>
        </p:nvSpPr>
        <p:spPr>
          <a:xfrm>
            <a:off x="6679692" y="3044952"/>
            <a:ext cx="2105400" cy="17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1" name="Google Shape;31;p3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/>
          <p:nvPr/>
        </p:nvSpPr>
        <p:spPr>
          <a:xfrm>
            <a:off x="2288" y="-497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2288" y="-497"/>
            <a:ext cx="9141714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2288" y="0"/>
            <a:ext cx="9141714" cy="5143500"/>
          </a:xfrm>
          <a:prstGeom prst="rect">
            <a:avLst/>
          </a:prstGeom>
          <a:solidFill>
            <a:schemeClr val="lt2">
              <a:alpha val="2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1" name="Google Shape;181;p22"/>
          <p:cNvSpPr/>
          <p:nvPr/>
        </p:nvSpPr>
        <p:spPr>
          <a:xfrm rot="-5400000">
            <a:off x="2059688" y="-497"/>
            <a:ext cx="5143499" cy="5143499"/>
          </a:xfrm>
          <a:prstGeom prst="ellipse">
            <a:avLst/>
          </a:prstGeom>
          <a:gradFill>
            <a:gsLst>
              <a:gs pos="0">
                <a:srgbClr val="FFCAEC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2" name="Google Shape;182;p22"/>
          <p:cNvSpPr/>
          <p:nvPr/>
        </p:nvSpPr>
        <p:spPr>
          <a:xfrm rot="-5400000">
            <a:off x="57780" y="895058"/>
            <a:ext cx="4192451" cy="4303437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7162FE">
                  <a:alpha val="2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3" name="Google Shape;183;p22"/>
          <p:cNvSpPr/>
          <p:nvPr/>
        </p:nvSpPr>
        <p:spPr>
          <a:xfrm rot="-5400000">
            <a:off x="4832004" y="145205"/>
            <a:ext cx="4320557" cy="4303438"/>
          </a:xfrm>
          <a:prstGeom prst="ellipse">
            <a:avLst/>
          </a:prstGeom>
          <a:gradFill>
            <a:gsLst>
              <a:gs pos="0">
                <a:srgbClr val="F900A0">
                  <a:alpha val="20000"/>
                </a:srgbClr>
              </a:gs>
              <a:gs pos="100000">
                <a:srgbClr val="7162FE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Tag=CustomerPhoto&#10;Crop=1&#10;Align=N/A" id="184" name="Google Shape;184;p22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2286" y="-497"/>
            <a:ext cx="91417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2"/>
          <p:cNvSpPr txBox="1"/>
          <p:nvPr>
            <p:ph type="ctrTitle"/>
          </p:nvPr>
        </p:nvSpPr>
        <p:spPr>
          <a:xfrm>
            <a:off x="1145288" y="841275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EB Garamond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1145288" y="2700338"/>
            <a:ext cx="6858000" cy="18383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9" name="Google Shape;189;p23"/>
          <p:cNvSpPr/>
          <p:nvPr/>
        </p:nvSpPr>
        <p:spPr>
          <a:xfrm>
            <a:off x="0" y="0"/>
            <a:ext cx="9141714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0" name="Google Shape;190;p23"/>
          <p:cNvSpPr txBox="1"/>
          <p:nvPr>
            <p:ph type="title"/>
          </p:nvPr>
        </p:nvSpPr>
        <p:spPr>
          <a:xfrm>
            <a:off x="628650" y="685799"/>
            <a:ext cx="4494413" cy="212056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1" name="Google Shape;191;p23"/>
          <p:cNvSpPr txBox="1"/>
          <p:nvPr>
            <p:ph idx="1" type="body"/>
          </p:nvPr>
        </p:nvSpPr>
        <p:spPr>
          <a:xfrm>
            <a:off x="5232064" y="685800"/>
            <a:ext cx="3283286" cy="212056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sz="21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2" name="Google Shape;192;p23"/>
          <p:cNvSpPr/>
          <p:nvPr>
            <p:ph idx="2" type="pic"/>
          </p:nvPr>
        </p:nvSpPr>
        <p:spPr>
          <a:xfrm>
            <a:off x="367904" y="3044952"/>
            <a:ext cx="2105406" cy="17419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93" name="Google Shape;193;p23"/>
          <p:cNvSpPr/>
          <p:nvPr>
            <p:ph idx="3" type="pic"/>
          </p:nvPr>
        </p:nvSpPr>
        <p:spPr>
          <a:xfrm>
            <a:off x="2468880" y="3044952"/>
            <a:ext cx="2105406" cy="17419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94" name="Google Shape;194;p23"/>
          <p:cNvSpPr/>
          <p:nvPr>
            <p:ph idx="4" type="pic"/>
          </p:nvPr>
        </p:nvSpPr>
        <p:spPr>
          <a:xfrm>
            <a:off x="4574286" y="3044952"/>
            <a:ext cx="2105406" cy="17419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95" name="Google Shape;195;p23"/>
          <p:cNvSpPr/>
          <p:nvPr>
            <p:ph idx="5" type="pic"/>
          </p:nvPr>
        </p:nvSpPr>
        <p:spPr>
          <a:xfrm>
            <a:off x="6679692" y="3044952"/>
            <a:ext cx="2105406" cy="17419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96" name="Google Shape;196;p23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7" name="Google Shape;197;p23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23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 showMasterSp="0">
  <p:cSld name="Introduction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/>
          <p:nvPr>
            <p:ph type="title"/>
          </p:nvPr>
        </p:nvSpPr>
        <p:spPr>
          <a:xfrm>
            <a:off x="630937" y="642938"/>
            <a:ext cx="4436203" cy="155733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1" name="Google Shape;201;p24"/>
          <p:cNvSpPr txBox="1"/>
          <p:nvPr>
            <p:ph idx="1" type="body"/>
          </p:nvPr>
        </p:nvSpPr>
        <p:spPr>
          <a:xfrm>
            <a:off x="630936" y="2393156"/>
            <a:ext cx="4436204" cy="223956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5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2" name="Google Shape;202;p24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3" name="Google Shape;203;p24"/>
          <p:cNvSpPr/>
          <p:nvPr>
            <p:ph idx="2" type="pic"/>
          </p:nvPr>
        </p:nvSpPr>
        <p:spPr>
          <a:xfrm>
            <a:off x="5692140" y="0"/>
            <a:ext cx="3449574" cy="1714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04" name="Google Shape;204;p24"/>
          <p:cNvSpPr/>
          <p:nvPr>
            <p:ph idx="3" type="pic"/>
          </p:nvPr>
        </p:nvSpPr>
        <p:spPr>
          <a:xfrm>
            <a:off x="5692140" y="1714500"/>
            <a:ext cx="3449574" cy="1714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05" name="Google Shape;205;p24"/>
          <p:cNvSpPr/>
          <p:nvPr>
            <p:ph idx="4" type="pic"/>
          </p:nvPr>
        </p:nvSpPr>
        <p:spPr>
          <a:xfrm>
            <a:off x="5692140" y="3429000"/>
            <a:ext cx="3449574" cy="1714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06" name="Google Shape;206;p24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7" name="Google Shape;207;p24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" showMasterSp="0">
  <p:cSld name="Section Break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/>
          <p:nvPr/>
        </p:nvSpPr>
        <p:spPr>
          <a:xfrm>
            <a:off x="6958" y="6958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0" name="Google Shape;210;p25"/>
          <p:cNvSpPr/>
          <p:nvPr/>
        </p:nvSpPr>
        <p:spPr>
          <a:xfrm>
            <a:off x="9244" y="6958"/>
            <a:ext cx="9141714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2" name="Google Shape;212;p25"/>
          <p:cNvSpPr/>
          <p:nvPr/>
        </p:nvSpPr>
        <p:spPr>
          <a:xfrm>
            <a:off x="24890" y="6959"/>
            <a:ext cx="4327513" cy="1808378"/>
          </a:xfrm>
          <a:custGeom>
            <a:rect b="b" l="l" r="r" t="t"/>
            <a:pathLst>
              <a:path extrusionOk="0" h="2411171" w="5770017">
                <a:moveTo>
                  <a:pt x="0" y="0"/>
                </a:moveTo>
                <a:lnTo>
                  <a:pt x="5770017" y="0"/>
                </a:lnTo>
                <a:lnTo>
                  <a:pt x="5715824" y="124746"/>
                </a:lnTo>
                <a:cubicBezTo>
                  <a:pt x="5526044" y="533784"/>
                  <a:pt x="5262460" y="917027"/>
                  <a:pt x="4925072" y="1254414"/>
                </a:cubicBezTo>
                <a:cubicBezTo>
                  <a:pt x="3623720" y="2555767"/>
                  <a:pt x="1640148" y="2759102"/>
                  <a:pt x="125602" y="1864423"/>
                </a:cubicBezTo>
                <a:lnTo>
                  <a:pt x="0" y="1785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1143" y="0"/>
            <a:ext cx="9141714" cy="5143500"/>
          </a:xfrm>
          <a:prstGeom prst="frame">
            <a:avLst>
              <a:gd fmla="val 716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4" name="Google Shape;214;p25"/>
          <p:cNvSpPr txBox="1"/>
          <p:nvPr>
            <p:ph type="ctrTitle"/>
          </p:nvPr>
        </p:nvSpPr>
        <p:spPr>
          <a:xfrm>
            <a:off x="635608" y="848731"/>
            <a:ext cx="3991964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EB Garamond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5" name="Google Shape;215;p25"/>
          <p:cNvSpPr/>
          <p:nvPr>
            <p:ph idx="2" type="pic"/>
          </p:nvPr>
        </p:nvSpPr>
        <p:spPr>
          <a:xfrm>
            <a:off x="5088636" y="678942"/>
            <a:ext cx="3435858" cy="183794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16" name="Google Shape;216;p25"/>
          <p:cNvSpPr/>
          <p:nvPr>
            <p:ph idx="3" type="pic"/>
          </p:nvPr>
        </p:nvSpPr>
        <p:spPr>
          <a:xfrm>
            <a:off x="5088636" y="2640330"/>
            <a:ext cx="3435858" cy="183794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17" name="Google Shape;217;p25"/>
          <p:cNvSpPr txBox="1"/>
          <p:nvPr>
            <p:ph idx="1" type="body"/>
          </p:nvPr>
        </p:nvSpPr>
        <p:spPr>
          <a:xfrm>
            <a:off x="628650" y="2700338"/>
            <a:ext cx="3992166" cy="18383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Chart Timeline" type="obj">
  <p:cSld name="OBJEC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0" name="Google Shape;220;p26"/>
          <p:cNvSpPr txBox="1"/>
          <p:nvPr>
            <p:ph idx="1" type="body"/>
          </p:nvPr>
        </p:nvSpPr>
        <p:spPr>
          <a:xfrm>
            <a:off x="628650" y="1633993"/>
            <a:ext cx="7886700" cy="299873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92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900"/>
              <a:buFont typeface="Noto Sans Symbols"/>
              <a:buChar char="▪"/>
              <a:defRPr/>
            </a:lvl1pPr>
            <a:lvl2pPr indent="-3365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Noto Sans Symbols"/>
              <a:buChar char="▪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Noto Sans Symbols"/>
              <a:buChar char="▪"/>
              <a:defRPr/>
            </a:lvl3pPr>
            <a:lvl4pPr indent="-3048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oto Sans Symbols"/>
              <a:buChar char="▪"/>
              <a:defRPr/>
            </a:lvl4pPr>
            <a:lvl5pPr indent="-3048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oto Sans Symbols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1" name="Google Shape;221;p26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2" name="Google Shape;222;p26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3" name="Google Shape;223;p26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/>
          <p:nvPr/>
        </p:nvSpPr>
        <p:spPr>
          <a:xfrm>
            <a:off x="2286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6" name="Google Shape;226;p27"/>
          <p:cNvSpPr/>
          <p:nvPr/>
        </p:nvSpPr>
        <p:spPr>
          <a:xfrm>
            <a:off x="-292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7" name="Google Shape;227;p27"/>
          <p:cNvSpPr/>
          <p:nvPr/>
        </p:nvSpPr>
        <p:spPr>
          <a:xfrm>
            <a:off x="-292" y="0"/>
            <a:ext cx="9141714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8" name="Google Shape;228;p27"/>
          <p:cNvSpPr/>
          <p:nvPr>
            <p:ph idx="2" type="pic"/>
          </p:nvPr>
        </p:nvSpPr>
        <p:spPr>
          <a:xfrm>
            <a:off x="4572" y="363474"/>
            <a:ext cx="9134856" cy="44302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29" name="Google Shape;229;p27"/>
          <p:cNvSpPr txBox="1"/>
          <p:nvPr>
            <p:ph type="title"/>
          </p:nvPr>
        </p:nvSpPr>
        <p:spPr>
          <a:xfrm>
            <a:off x="628650" y="953262"/>
            <a:ext cx="3600450" cy="281178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EB Garamond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0" name="Google Shape;230;p27"/>
          <p:cNvSpPr txBox="1"/>
          <p:nvPr>
            <p:ph idx="1" type="body"/>
          </p:nvPr>
        </p:nvSpPr>
        <p:spPr>
          <a:xfrm>
            <a:off x="628650" y="3626834"/>
            <a:ext cx="360045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  <a:defRPr sz="1700"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1" name="Google Shape;231;p27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2" name="Google Shape;232;p27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3" name="Google Shape;233;p27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3 column">
  <p:cSld name="Content 3 column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>
            <p:ph type="title"/>
          </p:nvPr>
        </p:nvSpPr>
        <p:spPr>
          <a:xfrm>
            <a:off x="629841" y="514350"/>
            <a:ext cx="7886700" cy="99441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6" name="Google Shape;236;p28"/>
          <p:cNvSpPr txBox="1"/>
          <p:nvPr>
            <p:ph idx="1" type="body"/>
          </p:nvPr>
        </p:nvSpPr>
        <p:spPr>
          <a:xfrm>
            <a:off x="629841" y="1508760"/>
            <a:ext cx="2537460" cy="39776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37" name="Google Shape;237;p28"/>
          <p:cNvSpPr txBox="1"/>
          <p:nvPr>
            <p:ph idx="2" type="body"/>
          </p:nvPr>
        </p:nvSpPr>
        <p:spPr>
          <a:xfrm>
            <a:off x="629841" y="1920240"/>
            <a:ext cx="2537460" cy="25848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794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1pPr>
            <a:lvl2pPr indent="-2794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2pPr>
            <a:lvl3pPr indent="-2794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3pPr>
            <a:lvl4pPr indent="-2794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4pPr>
            <a:lvl5pPr indent="-2794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8" name="Google Shape;238;p28"/>
          <p:cNvSpPr txBox="1"/>
          <p:nvPr>
            <p:ph idx="3" type="body"/>
          </p:nvPr>
        </p:nvSpPr>
        <p:spPr>
          <a:xfrm>
            <a:off x="3303270" y="1508760"/>
            <a:ext cx="2537460" cy="39776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39" name="Google Shape;239;p28"/>
          <p:cNvSpPr txBox="1"/>
          <p:nvPr>
            <p:ph idx="4" type="body"/>
          </p:nvPr>
        </p:nvSpPr>
        <p:spPr>
          <a:xfrm>
            <a:off x="3303270" y="1920240"/>
            <a:ext cx="2537460" cy="25848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794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1pPr>
            <a:lvl2pPr indent="-2794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2pPr>
            <a:lvl3pPr indent="-2794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3pPr>
            <a:lvl4pPr indent="-2794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4pPr>
            <a:lvl5pPr indent="-2794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0" name="Google Shape;240;p28"/>
          <p:cNvSpPr txBox="1"/>
          <p:nvPr>
            <p:ph idx="5" type="body"/>
          </p:nvPr>
        </p:nvSpPr>
        <p:spPr>
          <a:xfrm>
            <a:off x="5976700" y="1508760"/>
            <a:ext cx="2537460" cy="39776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41" name="Google Shape;241;p28"/>
          <p:cNvSpPr txBox="1"/>
          <p:nvPr>
            <p:ph idx="6" type="body"/>
          </p:nvPr>
        </p:nvSpPr>
        <p:spPr>
          <a:xfrm>
            <a:off x="5976700" y="1920240"/>
            <a:ext cx="2537460" cy="25848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794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1pPr>
            <a:lvl2pPr indent="-2794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2pPr>
            <a:lvl3pPr indent="-2794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3pPr>
            <a:lvl4pPr indent="-2794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4pPr>
            <a:lvl5pPr indent="-2794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2" name="Google Shape;242;p28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3" name="Google Shape;243;p28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4" name="Google Shape;244;p28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Team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7" name="Google Shape;247;p29"/>
          <p:cNvSpPr/>
          <p:nvPr>
            <p:ph idx="2" type="pic"/>
          </p:nvPr>
        </p:nvSpPr>
        <p:spPr>
          <a:xfrm>
            <a:off x="555498" y="1680210"/>
            <a:ext cx="1714500" cy="17419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48" name="Google Shape;248;p29"/>
          <p:cNvSpPr/>
          <p:nvPr>
            <p:ph idx="3" type="pic"/>
          </p:nvPr>
        </p:nvSpPr>
        <p:spPr>
          <a:xfrm>
            <a:off x="2654046" y="1680210"/>
            <a:ext cx="1714500" cy="17419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49" name="Google Shape;249;p29"/>
          <p:cNvSpPr/>
          <p:nvPr>
            <p:ph idx="4" type="pic"/>
          </p:nvPr>
        </p:nvSpPr>
        <p:spPr>
          <a:xfrm>
            <a:off x="4759452" y="1700784"/>
            <a:ext cx="1714500" cy="17419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50" name="Google Shape;250;p29"/>
          <p:cNvSpPr/>
          <p:nvPr>
            <p:ph idx="5" type="pic"/>
          </p:nvPr>
        </p:nvSpPr>
        <p:spPr>
          <a:xfrm>
            <a:off x="6864858" y="1700784"/>
            <a:ext cx="1714500" cy="17419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51" name="Google Shape;251;p29"/>
          <p:cNvSpPr txBox="1"/>
          <p:nvPr>
            <p:ph idx="1" type="body"/>
          </p:nvPr>
        </p:nvSpPr>
        <p:spPr>
          <a:xfrm>
            <a:off x="556022" y="3550444"/>
            <a:ext cx="1714500" cy="442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latin typeface="EB Garamond"/>
                <a:ea typeface="EB Garamond"/>
                <a:cs typeface="EB Garamond"/>
                <a:sym typeface="EB Garamond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2" name="Google Shape;252;p29"/>
          <p:cNvSpPr txBox="1"/>
          <p:nvPr>
            <p:ph idx="6" type="body"/>
          </p:nvPr>
        </p:nvSpPr>
        <p:spPr>
          <a:xfrm>
            <a:off x="555498" y="4007358"/>
            <a:ext cx="1714500" cy="442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3" name="Google Shape;253;p29"/>
          <p:cNvSpPr txBox="1"/>
          <p:nvPr>
            <p:ph idx="7" type="body"/>
          </p:nvPr>
        </p:nvSpPr>
        <p:spPr>
          <a:xfrm>
            <a:off x="2654046" y="3550444"/>
            <a:ext cx="1714500" cy="442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latin typeface="EB Garamond"/>
                <a:ea typeface="EB Garamond"/>
                <a:cs typeface="EB Garamond"/>
                <a:sym typeface="EB Garamond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4" name="Google Shape;254;p29"/>
          <p:cNvSpPr txBox="1"/>
          <p:nvPr>
            <p:ph idx="8" type="body"/>
          </p:nvPr>
        </p:nvSpPr>
        <p:spPr>
          <a:xfrm>
            <a:off x="2653522" y="4007358"/>
            <a:ext cx="1714500" cy="442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5" name="Google Shape;255;p29"/>
          <p:cNvSpPr txBox="1"/>
          <p:nvPr>
            <p:ph idx="9" type="body"/>
          </p:nvPr>
        </p:nvSpPr>
        <p:spPr>
          <a:xfrm>
            <a:off x="4775980" y="3550158"/>
            <a:ext cx="1714500" cy="442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latin typeface="EB Garamond"/>
                <a:ea typeface="EB Garamond"/>
                <a:cs typeface="EB Garamond"/>
                <a:sym typeface="EB Garamond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6" name="Google Shape;256;p29"/>
          <p:cNvSpPr txBox="1"/>
          <p:nvPr>
            <p:ph idx="13" type="body"/>
          </p:nvPr>
        </p:nvSpPr>
        <p:spPr>
          <a:xfrm>
            <a:off x="4775456" y="4007072"/>
            <a:ext cx="1714500" cy="442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7" name="Google Shape;257;p29"/>
          <p:cNvSpPr txBox="1"/>
          <p:nvPr>
            <p:ph idx="14" type="body"/>
          </p:nvPr>
        </p:nvSpPr>
        <p:spPr>
          <a:xfrm>
            <a:off x="6873479" y="3552825"/>
            <a:ext cx="1714500" cy="442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latin typeface="EB Garamond"/>
                <a:ea typeface="EB Garamond"/>
                <a:cs typeface="EB Garamond"/>
                <a:sym typeface="EB Garamond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8" name="Google Shape;258;p29"/>
          <p:cNvSpPr txBox="1"/>
          <p:nvPr>
            <p:ph idx="15" type="body"/>
          </p:nvPr>
        </p:nvSpPr>
        <p:spPr>
          <a:xfrm>
            <a:off x="6872955" y="4009739"/>
            <a:ext cx="1714500" cy="442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9" name="Google Shape;259;p29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0" name="Google Shape;260;p29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1" name="Google Shape;261;p29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>
            <p:ph type="title"/>
          </p:nvPr>
        </p:nvSpPr>
        <p:spPr>
          <a:xfrm>
            <a:off x="630936" y="2920327"/>
            <a:ext cx="4494413" cy="173947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4" name="Google Shape;264;p30"/>
          <p:cNvSpPr/>
          <p:nvPr>
            <p:ph idx="2" type="pic"/>
          </p:nvPr>
        </p:nvSpPr>
        <p:spPr>
          <a:xfrm>
            <a:off x="370332" y="363474"/>
            <a:ext cx="8407908" cy="23934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65" name="Google Shape;265;p30"/>
          <p:cNvSpPr txBox="1"/>
          <p:nvPr>
            <p:ph idx="1" type="body"/>
          </p:nvPr>
        </p:nvSpPr>
        <p:spPr>
          <a:xfrm>
            <a:off x="5234350" y="2920328"/>
            <a:ext cx="3283286" cy="173948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sz="21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6" name="Google Shape;266;p30"/>
          <p:cNvSpPr txBox="1"/>
          <p:nvPr>
            <p:ph idx="10" type="dt"/>
          </p:nvPr>
        </p:nvSpPr>
        <p:spPr>
          <a:xfrm>
            <a:off x="628650" y="48138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0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0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2 column (comparison slide)">
  <p:cSld name="Content 2 column (comparison slide)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"/>
          <p:cNvSpPr txBox="1"/>
          <p:nvPr>
            <p:ph idx="1" type="body"/>
          </p:nvPr>
        </p:nvSpPr>
        <p:spPr>
          <a:xfrm>
            <a:off x="629841" y="1920240"/>
            <a:ext cx="3868340" cy="258484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1" name="Google Shape;271;p31"/>
          <p:cNvSpPr txBox="1"/>
          <p:nvPr>
            <p:ph idx="2" type="body"/>
          </p:nvPr>
        </p:nvSpPr>
        <p:spPr>
          <a:xfrm>
            <a:off x="4629150" y="1920240"/>
            <a:ext cx="3887391" cy="25848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1100"/>
              <a:buChar char="▪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2" name="Google Shape;272;p31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3" name="Google Shape;273;p31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1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31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1"/>
          <p:cNvSpPr txBox="1"/>
          <p:nvPr>
            <p:ph idx="3" type="body"/>
          </p:nvPr>
        </p:nvSpPr>
        <p:spPr>
          <a:xfrm>
            <a:off x="629840" y="1508760"/>
            <a:ext cx="3868340" cy="39776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7" name="Google Shape;277;p31"/>
          <p:cNvSpPr txBox="1"/>
          <p:nvPr>
            <p:ph idx="4" type="body"/>
          </p:nvPr>
        </p:nvSpPr>
        <p:spPr>
          <a:xfrm>
            <a:off x="4626770" y="1508760"/>
            <a:ext cx="3887390" cy="39776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 showMasterSp="0">
  <p:cSld name="Introductio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/>
          <p:nvPr>
            <p:ph type="title"/>
          </p:nvPr>
        </p:nvSpPr>
        <p:spPr>
          <a:xfrm>
            <a:off x="630937" y="642938"/>
            <a:ext cx="4436100" cy="15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630936" y="2393156"/>
            <a:ext cx="4436100" cy="22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5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4"/>
          <p:cNvSpPr/>
          <p:nvPr>
            <p:ph idx="2" type="pic"/>
          </p:nvPr>
        </p:nvSpPr>
        <p:spPr>
          <a:xfrm>
            <a:off x="5692140" y="0"/>
            <a:ext cx="3449700" cy="1714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9" name="Google Shape;39;p4"/>
          <p:cNvSpPr/>
          <p:nvPr>
            <p:ph idx="3" type="pic"/>
          </p:nvPr>
        </p:nvSpPr>
        <p:spPr>
          <a:xfrm>
            <a:off x="5692140" y="1714500"/>
            <a:ext cx="3449700" cy="1714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0" name="Google Shape;40;p4"/>
          <p:cNvSpPr/>
          <p:nvPr>
            <p:ph idx="4" type="pic"/>
          </p:nvPr>
        </p:nvSpPr>
        <p:spPr>
          <a:xfrm>
            <a:off x="5692140" y="3429000"/>
            <a:ext cx="3449700" cy="1714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100"/>
              <a:buFont typeface="EB Garamond"/>
              <a:buNone/>
              <a:defRPr sz="4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0" name="Google Shape;280;p32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500"/>
            </a:lvl2pPr>
            <a:lvl3pPr lvl="2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200"/>
            </a:lvl4pPr>
            <a:lvl5pPr lvl="4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81" name="Google Shape;281;p32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32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32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3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100"/>
              <a:buFont typeface="EB Garamond"/>
              <a:buNone/>
              <a:defRPr sz="4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33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7" name="Google Shape;287;p33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33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33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4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EB Garamond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2" name="Google Shape;292;p34"/>
          <p:cNvSpPr txBox="1"/>
          <p:nvPr>
            <p:ph idx="1" type="body"/>
          </p:nvPr>
        </p:nvSpPr>
        <p:spPr>
          <a:xfrm>
            <a:off x="628650" y="1543049"/>
            <a:ext cx="3886200" cy="308967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100"/>
              <a:buChar char="▪"/>
              <a:defRPr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3" name="Google Shape;293;p34"/>
          <p:cNvSpPr txBox="1"/>
          <p:nvPr>
            <p:ph idx="2" type="body"/>
          </p:nvPr>
        </p:nvSpPr>
        <p:spPr>
          <a:xfrm>
            <a:off x="4629150" y="1543049"/>
            <a:ext cx="3886200" cy="308967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100"/>
              <a:buChar char="▪"/>
              <a:defRPr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4" name="Google Shape;294;p34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34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6" name="Google Shape;296;p34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5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9" name="Google Shape;299;p35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0" name="Google Shape;300;p35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1" name="Google Shape;301;p35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6"/>
          <p:cNvSpPr txBox="1"/>
          <p:nvPr>
            <p:ph type="title"/>
          </p:nvPr>
        </p:nvSpPr>
        <p:spPr>
          <a:xfrm>
            <a:off x="629841" y="514350"/>
            <a:ext cx="2949178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EB Garamond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4" name="Google Shape;304;p36"/>
          <p:cNvSpPr txBox="1"/>
          <p:nvPr>
            <p:ph idx="1" type="body"/>
          </p:nvPr>
        </p:nvSpPr>
        <p:spPr>
          <a:xfrm>
            <a:off x="3887391" y="514351"/>
            <a:ext cx="4629150" cy="388143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92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900"/>
              <a:buChar char="▪"/>
              <a:defRPr sz="2400"/>
            </a:lvl1pPr>
            <a:lvl2pPr indent="-3365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Char char="▪"/>
              <a:defRPr sz="2100"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 sz="1800"/>
            </a:lvl3pPr>
            <a:lvl4pPr indent="-3048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Char char="▪"/>
              <a:defRPr sz="1500"/>
            </a:lvl4pPr>
            <a:lvl5pPr indent="-3048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Char char="▪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305" name="Google Shape;305;p36"/>
          <p:cNvSpPr txBox="1"/>
          <p:nvPr>
            <p:ph idx="2" type="body"/>
          </p:nvPr>
        </p:nvSpPr>
        <p:spPr>
          <a:xfrm>
            <a:off x="629841" y="1657350"/>
            <a:ext cx="2949178" cy="27443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11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9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8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306" name="Google Shape;306;p36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36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36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7"/>
          <p:cNvSpPr txBox="1"/>
          <p:nvPr>
            <p:ph type="title"/>
          </p:nvPr>
        </p:nvSpPr>
        <p:spPr>
          <a:xfrm>
            <a:off x="629841" y="514350"/>
            <a:ext cx="2949178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EB Garamond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37"/>
          <p:cNvSpPr/>
          <p:nvPr>
            <p:ph idx="2" type="pic"/>
          </p:nvPr>
        </p:nvSpPr>
        <p:spPr>
          <a:xfrm>
            <a:off x="3887391" y="514351"/>
            <a:ext cx="4629150" cy="3881438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37"/>
          <p:cNvSpPr txBox="1"/>
          <p:nvPr>
            <p:ph idx="1" type="body"/>
          </p:nvPr>
        </p:nvSpPr>
        <p:spPr>
          <a:xfrm>
            <a:off x="629841" y="1657350"/>
            <a:ext cx="2949178" cy="27443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11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9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8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313" name="Google Shape;313;p37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37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37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" showMasterSp="0">
  <p:cSld name="Section Brea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6958" y="6958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5" name="Google Shape;45;p5"/>
          <p:cNvSpPr/>
          <p:nvPr/>
        </p:nvSpPr>
        <p:spPr>
          <a:xfrm>
            <a:off x="9244" y="6958"/>
            <a:ext cx="9141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1143" y="0"/>
            <a:ext cx="9141600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24890" y="6959"/>
            <a:ext cx="4327513" cy="1808378"/>
          </a:xfrm>
          <a:custGeom>
            <a:rect b="b" l="l" r="r" t="t"/>
            <a:pathLst>
              <a:path extrusionOk="0" h="2411171" w="5770017">
                <a:moveTo>
                  <a:pt x="0" y="0"/>
                </a:moveTo>
                <a:lnTo>
                  <a:pt x="5770017" y="0"/>
                </a:lnTo>
                <a:lnTo>
                  <a:pt x="5715824" y="124746"/>
                </a:lnTo>
                <a:cubicBezTo>
                  <a:pt x="5526044" y="533784"/>
                  <a:pt x="5262460" y="917027"/>
                  <a:pt x="4925072" y="1254414"/>
                </a:cubicBezTo>
                <a:cubicBezTo>
                  <a:pt x="3623720" y="2555767"/>
                  <a:pt x="1640148" y="2759102"/>
                  <a:pt x="125602" y="1864423"/>
                </a:cubicBezTo>
                <a:lnTo>
                  <a:pt x="0" y="1785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1143" y="0"/>
            <a:ext cx="9141600" cy="5143500"/>
          </a:xfrm>
          <a:prstGeom prst="frame">
            <a:avLst>
              <a:gd fmla="val 716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9" name="Google Shape;49;p5"/>
          <p:cNvSpPr txBox="1"/>
          <p:nvPr>
            <p:ph type="ctrTitle"/>
          </p:nvPr>
        </p:nvSpPr>
        <p:spPr>
          <a:xfrm>
            <a:off x="635608" y="848731"/>
            <a:ext cx="39921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EB Garamond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5"/>
          <p:cNvSpPr/>
          <p:nvPr>
            <p:ph idx="2" type="pic"/>
          </p:nvPr>
        </p:nvSpPr>
        <p:spPr>
          <a:xfrm>
            <a:off x="5088636" y="678942"/>
            <a:ext cx="3435900" cy="183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51" name="Google Shape;51;p5"/>
          <p:cNvSpPr/>
          <p:nvPr>
            <p:ph idx="3" type="pic"/>
          </p:nvPr>
        </p:nvSpPr>
        <p:spPr>
          <a:xfrm>
            <a:off x="5088636" y="2640330"/>
            <a:ext cx="3435900" cy="183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628650" y="2700338"/>
            <a:ext cx="3992100" cy="18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Chart Timeline" type="obj">
  <p:cSld name="OBJEC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/>
          <p:nvPr>
            <p:ph type="title"/>
          </p:nvPr>
        </p:nvSpPr>
        <p:spPr>
          <a:xfrm>
            <a:off x="628650" y="51077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" type="body"/>
          </p:nvPr>
        </p:nvSpPr>
        <p:spPr>
          <a:xfrm>
            <a:off x="628650" y="1633993"/>
            <a:ext cx="7886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92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900"/>
              <a:buFont typeface="Noto Sans Symbols"/>
              <a:buChar char="▪"/>
              <a:defRPr/>
            </a:lvl1pPr>
            <a:lvl2pPr indent="-3365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Font typeface="Noto Sans Symbols"/>
              <a:buChar char="▪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Noto Sans Symbols"/>
              <a:buChar char="▪"/>
              <a:defRPr/>
            </a:lvl3pPr>
            <a:lvl4pPr indent="-3048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oto Sans Symbols"/>
              <a:buChar char="▪"/>
              <a:defRPr/>
            </a:lvl4pPr>
            <a:lvl5pPr indent="-3048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oto Sans Symbols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/>
          <p:nvPr/>
        </p:nvSpPr>
        <p:spPr>
          <a:xfrm>
            <a:off x="2286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1" name="Google Shape;61;p7"/>
          <p:cNvSpPr/>
          <p:nvPr/>
        </p:nvSpPr>
        <p:spPr>
          <a:xfrm>
            <a:off x="-292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2" name="Google Shape;62;p7"/>
          <p:cNvSpPr/>
          <p:nvPr/>
        </p:nvSpPr>
        <p:spPr>
          <a:xfrm>
            <a:off x="-292" y="0"/>
            <a:ext cx="9141600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3" name="Google Shape;63;p7"/>
          <p:cNvSpPr/>
          <p:nvPr>
            <p:ph idx="2" type="pic"/>
          </p:nvPr>
        </p:nvSpPr>
        <p:spPr>
          <a:xfrm>
            <a:off x="4572" y="363474"/>
            <a:ext cx="9135000" cy="443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64" name="Google Shape;64;p7"/>
          <p:cNvSpPr txBox="1"/>
          <p:nvPr>
            <p:ph type="title"/>
          </p:nvPr>
        </p:nvSpPr>
        <p:spPr>
          <a:xfrm>
            <a:off x="628650" y="953262"/>
            <a:ext cx="3600600" cy="28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EB Garamond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1" type="body"/>
          </p:nvPr>
        </p:nvSpPr>
        <p:spPr>
          <a:xfrm>
            <a:off x="628650" y="3626834"/>
            <a:ext cx="36006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  <a:defRPr sz="1700"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7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3 column">
  <p:cSld name="Content 3 colum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 txBox="1"/>
          <p:nvPr>
            <p:ph type="title"/>
          </p:nvPr>
        </p:nvSpPr>
        <p:spPr>
          <a:xfrm>
            <a:off x="629841" y="514350"/>
            <a:ext cx="7886700" cy="9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8"/>
          <p:cNvSpPr txBox="1"/>
          <p:nvPr>
            <p:ph idx="1" type="body"/>
          </p:nvPr>
        </p:nvSpPr>
        <p:spPr>
          <a:xfrm>
            <a:off x="629841" y="1508760"/>
            <a:ext cx="25374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2" name="Google Shape;72;p8"/>
          <p:cNvSpPr txBox="1"/>
          <p:nvPr>
            <p:ph idx="2" type="body"/>
          </p:nvPr>
        </p:nvSpPr>
        <p:spPr>
          <a:xfrm>
            <a:off x="629841" y="1920240"/>
            <a:ext cx="2537400" cy="2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794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1pPr>
            <a:lvl2pPr indent="-2794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2pPr>
            <a:lvl3pPr indent="-2794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3pPr>
            <a:lvl4pPr indent="-2794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4pPr>
            <a:lvl5pPr indent="-2794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3" type="body"/>
          </p:nvPr>
        </p:nvSpPr>
        <p:spPr>
          <a:xfrm>
            <a:off x="3303270" y="1508760"/>
            <a:ext cx="25374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4" name="Google Shape;74;p8"/>
          <p:cNvSpPr txBox="1"/>
          <p:nvPr>
            <p:ph idx="4" type="body"/>
          </p:nvPr>
        </p:nvSpPr>
        <p:spPr>
          <a:xfrm>
            <a:off x="3303270" y="1920240"/>
            <a:ext cx="2537400" cy="2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794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1pPr>
            <a:lvl2pPr indent="-2794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2pPr>
            <a:lvl3pPr indent="-2794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3pPr>
            <a:lvl4pPr indent="-2794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4pPr>
            <a:lvl5pPr indent="-2794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5" name="Google Shape;75;p8"/>
          <p:cNvSpPr txBox="1"/>
          <p:nvPr>
            <p:ph idx="5" type="body"/>
          </p:nvPr>
        </p:nvSpPr>
        <p:spPr>
          <a:xfrm>
            <a:off x="5976701" y="1508760"/>
            <a:ext cx="25374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6" name="Google Shape;76;p8"/>
          <p:cNvSpPr txBox="1"/>
          <p:nvPr>
            <p:ph idx="6" type="body"/>
          </p:nvPr>
        </p:nvSpPr>
        <p:spPr>
          <a:xfrm>
            <a:off x="5976701" y="1920240"/>
            <a:ext cx="2537400" cy="25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794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1pPr>
            <a:lvl2pPr indent="-2794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2pPr>
            <a:lvl3pPr indent="-2794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3pPr>
            <a:lvl4pPr indent="-2794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4pPr>
            <a:lvl5pPr indent="-2794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7357D4"/>
              </a:buClr>
              <a:buSzPts val="800"/>
              <a:buChar char="▪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8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Team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 txBox="1"/>
          <p:nvPr>
            <p:ph type="title"/>
          </p:nvPr>
        </p:nvSpPr>
        <p:spPr>
          <a:xfrm>
            <a:off x="628650" y="51077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9"/>
          <p:cNvSpPr/>
          <p:nvPr>
            <p:ph idx="2" type="pic"/>
          </p:nvPr>
        </p:nvSpPr>
        <p:spPr>
          <a:xfrm>
            <a:off x="555498" y="1680210"/>
            <a:ext cx="1714500" cy="17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83" name="Google Shape;83;p9"/>
          <p:cNvSpPr/>
          <p:nvPr>
            <p:ph idx="3" type="pic"/>
          </p:nvPr>
        </p:nvSpPr>
        <p:spPr>
          <a:xfrm>
            <a:off x="2654046" y="1680210"/>
            <a:ext cx="1714500" cy="17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84" name="Google Shape;84;p9"/>
          <p:cNvSpPr/>
          <p:nvPr>
            <p:ph idx="4" type="pic"/>
          </p:nvPr>
        </p:nvSpPr>
        <p:spPr>
          <a:xfrm>
            <a:off x="4759452" y="1700784"/>
            <a:ext cx="1714500" cy="17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85" name="Google Shape;85;p9"/>
          <p:cNvSpPr/>
          <p:nvPr>
            <p:ph idx="5" type="pic"/>
          </p:nvPr>
        </p:nvSpPr>
        <p:spPr>
          <a:xfrm>
            <a:off x="6864858" y="1700784"/>
            <a:ext cx="1714500" cy="17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86" name="Google Shape;86;p9"/>
          <p:cNvSpPr txBox="1"/>
          <p:nvPr>
            <p:ph idx="1" type="body"/>
          </p:nvPr>
        </p:nvSpPr>
        <p:spPr>
          <a:xfrm>
            <a:off x="556022" y="3550444"/>
            <a:ext cx="17145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latin typeface="EB Garamond"/>
                <a:ea typeface="EB Garamond"/>
                <a:cs typeface="EB Garamond"/>
                <a:sym typeface="EB Garamond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9"/>
          <p:cNvSpPr txBox="1"/>
          <p:nvPr>
            <p:ph idx="6" type="body"/>
          </p:nvPr>
        </p:nvSpPr>
        <p:spPr>
          <a:xfrm>
            <a:off x="555498" y="4007358"/>
            <a:ext cx="17145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9"/>
          <p:cNvSpPr txBox="1"/>
          <p:nvPr>
            <p:ph idx="7" type="body"/>
          </p:nvPr>
        </p:nvSpPr>
        <p:spPr>
          <a:xfrm>
            <a:off x="2654046" y="3550444"/>
            <a:ext cx="17145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latin typeface="EB Garamond"/>
                <a:ea typeface="EB Garamond"/>
                <a:cs typeface="EB Garamond"/>
                <a:sym typeface="EB Garamond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9"/>
          <p:cNvSpPr txBox="1"/>
          <p:nvPr>
            <p:ph idx="8" type="body"/>
          </p:nvPr>
        </p:nvSpPr>
        <p:spPr>
          <a:xfrm>
            <a:off x="2653522" y="4007358"/>
            <a:ext cx="17145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9"/>
          <p:cNvSpPr txBox="1"/>
          <p:nvPr>
            <p:ph idx="9" type="body"/>
          </p:nvPr>
        </p:nvSpPr>
        <p:spPr>
          <a:xfrm>
            <a:off x="4775980" y="3550158"/>
            <a:ext cx="17145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latin typeface="EB Garamond"/>
                <a:ea typeface="EB Garamond"/>
                <a:cs typeface="EB Garamond"/>
                <a:sym typeface="EB Garamond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9"/>
          <p:cNvSpPr txBox="1"/>
          <p:nvPr>
            <p:ph idx="13" type="body"/>
          </p:nvPr>
        </p:nvSpPr>
        <p:spPr>
          <a:xfrm>
            <a:off x="4775456" y="4007072"/>
            <a:ext cx="17145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2" name="Google Shape;92;p9"/>
          <p:cNvSpPr txBox="1"/>
          <p:nvPr>
            <p:ph idx="14" type="body"/>
          </p:nvPr>
        </p:nvSpPr>
        <p:spPr>
          <a:xfrm>
            <a:off x="6873479" y="3552825"/>
            <a:ext cx="17145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latin typeface="EB Garamond"/>
                <a:ea typeface="EB Garamond"/>
                <a:cs typeface="EB Garamond"/>
                <a:sym typeface="EB Garamond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3" name="Google Shape;93;p9"/>
          <p:cNvSpPr txBox="1"/>
          <p:nvPr>
            <p:ph idx="15" type="body"/>
          </p:nvPr>
        </p:nvSpPr>
        <p:spPr>
          <a:xfrm>
            <a:off x="6872955" y="4009739"/>
            <a:ext cx="17145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4" name="Google Shape;94;p9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9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 showMasterSp="0">
  <p:cSld name="Summar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10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10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0"/>
          <p:cNvSpPr txBox="1"/>
          <p:nvPr>
            <p:ph type="title"/>
          </p:nvPr>
        </p:nvSpPr>
        <p:spPr>
          <a:xfrm>
            <a:off x="630936" y="642938"/>
            <a:ext cx="4617000" cy="15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10"/>
          <p:cNvSpPr txBox="1"/>
          <p:nvPr>
            <p:ph idx="1" type="body"/>
          </p:nvPr>
        </p:nvSpPr>
        <p:spPr>
          <a:xfrm>
            <a:off x="630935" y="2393156"/>
            <a:ext cx="4617000" cy="22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  <a:defRPr sz="1700"/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2pPr>
            <a:lvl3pPr indent="-2984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3pPr>
            <a:lvl4pPr indent="-29845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4pPr>
            <a:lvl5pPr indent="-29845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▪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10"/>
          <p:cNvSpPr txBox="1"/>
          <p:nvPr/>
        </p:nvSpPr>
        <p:spPr>
          <a:xfrm>
            <a:off x="630936" y="4822031"/>
            <a:ext cx="1985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cap="non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3/4/2023</a:t>
            </a:r>
            <a:endParaRPr sz="700" cap="none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4" name="Google Shape;104;p10"/>
          <p:cNvSpPr txBox="1"/>
          <p:nvPr/>
        </p:nvSpPr>
        <p:spPr>
          <a:xfrm>
            <a:off x="3033522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cap="non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SAMPLE FOOTER TEXT</a:t>
            </a:r>
            <a:endParaRPr sz="700" cap="none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5" name="Google Shape;105;p10"/>
          <p:cNvSpPr txBox="1"/>
          <p:nvPr/>
        </p:nvSpPr>
        <p:spPr>
          <a:xfrm>
            <a:off x="6460236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cap="non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 sz="700" cap="none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6" name="Google Shape;106;p10"/>
          <p:cNvSpPr/>
          <p:nvPr>
            <p:ph idx="2" type="pic"/>
          </p:nvPr>
        </p:nvSpPr>
        <p:spPr>
          <a:xfrm>
            <a:off x="5568696" y="363474"/>
            <a:ext cx="3209400" cy="2146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07" name="Google Shape;107;p10"/>
          <p:cNvSpPr/>
          <p:nvPr>
            <p:ph idx="3" type="pic"/>
          </p:nvPr>
        </p:nvSpPr>
        <p:spPr>
          <a:xfrm>
            <a:off x="5568696" y="2633472"/>
            <a:ext cx="3209400" cy="2146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143" y="0"/>
            <a:ext cx="9141600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628650" y="51077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  <a:defRPr b="0" i="0" sz="3900" u="none" cap="none" strike="noStrik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628650" y="1633993"/>
            <a:ext cx="7886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E4D9F9"/>
              </a:buClr>
              <a:buSzPts val="19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655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E4D9F9"/>
              </a:buClr>
              <a:buSzPts val="1700"/>
              <a:buFont typeface="Noto Sans Symbols"/>
              <a:buChar char="▪"/>
              <a:defRPr b="0" i="0" sz="21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E4D9F9"/>
              </a:buClr>
              <a:buSzPts val="14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04800" lvl="3" marL="18288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E4D9F9"/>
              </a:buClr>
              <a:buSzPts val="1200"/>
              <a:buFont typeface="Noto Sans Symbols"/>
              <a:buChar char="▪"/>
              <a:defRPr b="0" i="0" sz="15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04800" lvl="4" marL="22860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E4D9F9"/>
              </a:buClr>
              <a:buSzPts val="1200"/>
              <a:buFont typeface="Noto Sans Symbols"/>
              <a:buChar char="▪"/>
              <a:defRPr b="0" i="0" sz="15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0" type="dt"/>
          </p:nvPr>
        </p:nvSpPr>
        <p:spPr>
          <a:xfrm>
            <a:off x="6286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6457950" y="482203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/>
          <p:nvPr/>
        </p:nvSpPr>
        <p:spPr>
          <a:xfrm>
            <a:off x="1143" y="0"/>
            <a:ext cx="9141714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2" name="Google Shape;172;p21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  <a:defRPr b="0" i="0" sz="3900" u="none" cap="none" strike="noStrik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21"/>
          <p:cNvSpPr txBox="1"/>
          <p:nvPr>
            <p:ph idx="1" type="body"/>
          </p:nvPr>
        </p:nvSpPr>
        <p:spPr>
          <a:xfrm>
            <a:off x="628650" y="1633993"/>
            <a:ext cx="7886700" cy="299873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E4D9F9"/>
              </a:buClr>
              <a:buSzPts val="19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655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E4D9F9"/>
              </a:buClr>
              <a:buSzPts val="1700"/>
              <a:buFont typeface="Noto Sans Symbols"/>
              <a:buChar char="▪"/>
              <a:defRPr b="0" i="0" sz="21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E4D9F9"/>
              </a:buClr>
              <a:buSzPts val="14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04800" lvl="3" marL="18288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E4D9F9"/>
              </a:buClr>
              <a:buSzPts val="1200"/>
              <a:buFont typeface="Noto Sans Symbols"/>
              <a:buChar char="▪"/>
              <a:defRPr b="0" i="0" sz="15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04800" lvl="4" marL="22860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E4D9F9"/>
              </a:buClr>
              <a:buSzPts val="1200"/>
              <a:buFont typeface="Noto Sans Symbols"/>
              <a:buChar char="▪"/>
              <a:defRPr b="0" i="0" sz="15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74" name="Google Shape;174;p21"/>
          <p:cNvSpPr txBox="1"/>
          <p:nvPr>
            <p:ph idx="10" type="dt"/>
          </p:nvPr>
        </p:nvSpPr>
        <p:spPr>
          <a:xfrm>
            <a:off x="6286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75" name="Google Shape;175;p21"/>
          <p:cNvSpPr txBox="1"/>
          <p:nvPr>
            <p:ph idx="11" type="ftr"/>
          </p:nvPr>
        </p:nvSpPr>
        <p:spPr>
          <a:xfrm>
            <a:off x="3028950" y="4822031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76" name="Google Shape;176;p21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4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6.png"/><Relationship Id="rId4" Type="http://schemas.openxmlformats.org/officeDocument/2006/relationships/image" Target="../media/image5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4.jpg"/><Relationship Id="rId5" Type="http://schemas.openxmlformats.org/officeDocument/2006/relationships/image" Target="../media/image8.jpg"/><Relationship Id="rId6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Relationship Id="rId4" Type="http://schemas.openxmlformats.org/officeDocument/2006/relationships/image" Target="../media/image3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Relationship Id="rId4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1.png"/><Relationship Id="rId4" Type="http://schemas.openxmlformats.org/officeDocument/2006/relationships/image" Target="../media/image2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2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9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1.png"/><Relationship Id="rId4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4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7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5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4.png"/><Relationship Id="rId4" Type="http://schemas.openxmlformats.org/officeDocument/2006/relationships/image" Target="../media/image4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Relationship Id="rId4" Type="http://schemas.openxmlformats.org/officeDocument/2006/relationships/image" Target="../media/image10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1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8"/>
          <p:cNvSpPr txBox="1"/>
          <p:nvPr>
            <p:ph type="ctrTitle"/>
          </p:nvPr>
        </p:nvSpPr>
        <p:spPr>
          <a:xfrm>
            <a:off x="1145288" y="841275"/>
            <a:ext cx="6858000" cy="1790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900"/>
              <a:t>Project Team - </a:t>
            </a:r>
            <a:r>
              <a:rPr lang="en" sz="3900">
                <a:solidFill>
                  <a:srgbClr val="0000FF"/>
                </a:solidFill>
              </a:rPr>
              <a:t>Blue</a:t>
            </a:r>
            <a:endParaRPr sz="3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EDA Phase 2 - Training and Validation</a:t>
            </a:r>
            <a:endParaRPr/>
          </a:p>
        </p:txBody>
      </p:sp>
      <p:sp>
        <p:nvSpPr>
          <p:cNvPr id="321" name="Google Shape;321;p38"/>
          <p:cNvSpPr txBox="1"/>
          <p:nvPr>
            <p:ph idx="1" type="body"/>
          </p:nvPr>
        </p:nvSpPr>
        <p:spPr>
          <a:xfrm>
            <a:off x="1145288" y="2700338"/>
            <a:ext cx="6858000" cy="183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/>
              <a:t>Monisha Vellore Dayananda, Saloni Bhaiya,</a:t>
            </a:r>
            <a:endParaRPr sz="2100"/>
          </a:p>
          <a:p>
            <a:pPr indent="0" lvl="0" marL="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/>
              <a:t>Sejal Arora, &amp; Jolie Breitbach</a:t>
            </a:r>
            <a:endParaRPr sz="21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950" y="447250"/>
            <a:ext cx="8199799" cy="226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650" y="2621450"/>
            <a:ext cx="8150099" cy="2025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47"/>
          <p:cNvSpPr txBox="1"/>
          <p:nvPr/>
        </p:nvSpPr>
        <p:spPr>
          <a:xfrm>
            <a:off x="0" y="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Saloni Bhaiya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8"/>
          <p:cNvSpPr txBox="1"/>
          <p:nvPr>
            <p:ph type="title"/>
          </p:nvPr>
        </p:nvSpPr>
        <p:spPr>
          <a:xfrm>
            <a:off x="311700" y="223625"/>
            <a:ext cx="8520600" cy="658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Process for Cross Validation:</a:t>
            </a:r>
            <a:endParaRPr sz="2500"/>
          </a:p>
        </p:txBody>
      </p:sp>
      <p:pic>
        <p:nvPicPr>
          <p:cNvPr id="413" name="Google Shape;41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675" y="2807800"/>
            <a:ext cx="8237073" cy="1851175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48"/>
          <p:cNvSpPr txBox="1"/>
          <p:nvPr/>
        </p:nvSpPr>
        <p:spPr>
          <a:xfrm>
            <a:off x="0" y="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Saloni Bhaiya</a:t>
            </a:r>
            <a:endParaRPr b="1" sz="1900">
              <a:solidFill>
                <a:schemeClr val="dk1"/>
              </a:solidFill>
            </a:endParaRPr>
          </a:p>
        </p:txBody>
      </p:sp>
      <p:pic>
        <p:nvPicPr>
          <p:cNvPr id="415" name="Google Shape;41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675" y="804225"/>
            <a:ext cx="8213325" cy="20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9"/>
          <p:cNvSpPr txBox="1"/>
          <p:nvPr>
            <p:ph type="title"/>
          </p:nvPr>
        </p:nvSpPr>
        <p:spPr>
          <a:xfrm>
            <a:off x="311700" y="149075"/>
            <a:ext cx="8520600" cy="1528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543"/>
              <a:t>Accuracy, Precision and Recall for Cross Validation:</a:t>
            </a:r>
            <a:endParaRPr sz="2543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1" name="Google Shape;42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000" y="1205125"/>
            <a:ext cx="8213326" cy="2869925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49"/>
          <p:cNvSpPr txBox="1"/>
          <p:nvPr/>
        </p:nvSpPr>
        <p:spPr>
          <a:xfrm>
            <a:off x="0" y="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Saloni Bhaiya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675" y="484525"/>
            <a:ext cx="8199799" cy="216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675" y="2647450"/>
            <a:ext cx="8199802" cy="2048801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50"/>
          <p:cNvSpPr txBox="1"/>
          <p:nvPr/>
        </p:nvSpPr>
        <p:spPr>
          <a:xfrm>
            <a:off x="0" y="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Saloni Bhaiya</a:t>
            </a:r>
            <a:endParaRPr b="1" sz="1900">
              <a:solidFill>
                <a:schemeClr val="dk1"/>
              </a:solidFill>
            </a:endParaRPr>
          </a:p>
        </p:txBody>
      </p:sp>
      <p:sp>
        <p:nvSpPr>
          <p:cNvPr id="430" name="Google Shape;430;p5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1"/>
          <p:cNvSpPr/>
          <p:nvPr/>
        </p:nvSpPr>
        <p:spPr>
          <a:xfrm>
            <a:off x="0" y="0"/>
            <a:ext cx="9141600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36" name="Google Shape;436;p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37" name="Google Shape;437;p5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875" l="0" r="0" t="21875"/>
          <a:stretch/>
        </p:blipFill>
        <p:spPr>
          <a:xfrm>
            <a:off x="15" y="8"/>
            <a:ext cx="9143980" cy="51434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438" name="Google Shape;438;p51"/>
          <p:cNvSpPr/>
          <p:nvPr/>
        </p:nvSpPr>
        <p:spPr>
          <a:xfrm>
            <a:off x="-1" y="0"/>
            <a:ext cx="3879000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39" name="Google Shape;439;p51"/>
          <p:cNvSpPr/>
          <p:nvPr/>
        </p:nvSpPr>
        <p:spPr>
          <a:xfrm rot="-5400000">
            <a:off x="66600" y="941508"/>
            <a:ext cx="3006600" cy="3025500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7162FE">
                  <a:alpha val="20000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40" name="Google Shape;440;p51"/>
          <p:cNvSpPr/>
          <p:nvPr/>
        </p:nvSpPr>
        <p:spPr>
          <a:xfrm rot="-5400000">
            <a:off x="1372317" y="540049"/>
            <a:ext cx="2320800" cy="2335500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FFCAEC">
                  <a:alpha val="68235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41" name="Google Shape;441;p51"/>
          <p:cNvSpPr txBox="1"/>
          <p:nvPr>
            <p:ph type="title"/>
          </p:nvPr>
        </p:nvSpPr>
        <p:spPr>
          <a:xfrm>
            <a:off x="403058" y="546679"/>
            <a:ext cx="3297300" cy="23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EB Garamond"/>
              <a:buNone/>
            </a:pPr>
            <a:r>
              <a:rPr lang="en" sz="4100">
                <a:solidFill>
                  <a:srgbClr val="FFFFFF"/>
                </a:solidFill>
              </a:rPr>
              <a:t>Decision Tree</a:t>
            </a:r>
            <a:endParaRPr/>
          </a:p>
        </p:txBody>
      </p:sp>
      <p:sp>
        <p:nvSpPr>
          <p:cNvPr id="442" name="Google Shape;442;p51"/>
          <p:cNvSpPr txBox="1"/>
          <p:nvPr>
            <p:ph idx="12" type="sldNum"/>
          </p:nvPr>
        </p:nvSpPr>
        <p:spPr>
          <a:xfrm>
            <a:off x="7188898" y="4822031"/>
            <a:ext cx="13266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3" name="Google Shape;443;p51"/>
          <p:cNvSpPr txBox="1"/>
          <p:nvPr/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Sejal Arora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9"/>
              <a:t>Model 2 - Decision Tree</a:t>
            </a:r>
            <a:endParaRPr sz="3209"/>
          </a:p>
        </p:txBody>
      </p:sp>
      <p:sp>
        <p:nvSpPr>
          <p:cNvPr id="449" name="Google Shape;449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▪"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Decision Tree is a Supervised learning technique that can be used for both classification and Regression problems.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rgbClr val="161616"/>
              </a:buClr>
              <a:buSzPts val="1500"/>
              <a:buChar char="▪"/>
            </a:pPr>
            <a:r>
              <a:rPr lang="en" sz="1500">
                <a:solidFill>
                  <a:srgbClr val="161616"/>
                </a:solidFill>
                <a:highlight>
                  <a:srgbClr val="FFFFFF"/>
                </a:highlight>
              </a:rPr>
              <a:t>It has a hierarchical, tree structure, which consists of a root node, branches, internal nodes and leaf nodes.</a:t>
            </a:r>
            <a:endParaRPr sz="1500">
              <a:solidFill>
                <a:srgbClr val="161616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rgbClr val="222222"/>
              </a:buClr>
              <a:buSzPts val="1500"/>
              <a:buChar char="▪"/>
            </a:pPr>
            <a:r>
              <a:rPr lang="en" sz="1500">
                <a:solidFill>
                  <a:srgbClr val="222222"/>
                </a:solidFill>
                <a:highlight>
                  <a:schemeClr val="lt1"/>
                </a:highlight>
              </a:rPr>
              <a:t>Decision trees are upside down which means the root is at the top and then this root is split into various several nodes.</a:t>
            </a:r>
            <a:endParaRPr sz="1500">
              <a:solidFill>
                <a:srgbClr val="161616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Clr>
                <a:srgbClr val="222222"/>
              </a:buClr>
              <a:buSzPts val="1500"/>
              <a:buChar char="▪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</a:rPr>
              <a:t>The algorithm works by recursively splitting the data into subsets based on the most significant feature at each node of the tree.</a:t>
            </a:r>
            <a:endParaRPr sz="15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450" name="Google Shape;450;p52"/>
          <p:cNvSpPr txBox="1"/>
          <p:nvPr/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Sejal Arora</a:t>
            </a:r>
            <a:endParaRPr sz="11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Selected Attributes</a:t>
            </a:r>
            <a:endParaRPr/>
          </a:p>
        </p:txBody>
      </p:sp>
      <p:sp>
        <p:nvSpPr>
          <p:cNvPr id="456" name="Google Shape;456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Avg Utilization Ratio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Credit limit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Customer Age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Income category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Months on book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Total Relationship Count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Total Revolving Bal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Total Transaction Amt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Total Transaction Count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▪"/>
            </a:pPr>
            <a:r>
              <a:rPr lang="en" sz="1700"/>
              <a:t>Attrition Flag</a:t>
            </a:r>
            <a:endParaRPr sz="1700"/>
          </a:p>
        </p:txBody>
      </p:sp>
      <p:sp>
        <p:nvSpPr>
          <p:cNvPr id="457" name="Google Shape;457;p53"/>
          <p:cNvSpPr txBox="1"/>
          <p:nvPr/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Sejal Arora</a:t>
            </a:r>
            <a:endParaRPr sz="11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4"/>
          <p:cNvSpPr txBox="1"/>
          <p:nvPr>
            <p:ph type="title"/>
          </p:nvPr>
        </p:nvSpPr>
        <p:spPr>
          <a:xfrm>
            <a:off x="311700" y="3989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10"/>
              <a:t>Model u</a:t>
            </a:r>
            <a:r>
              <a:rPr lang="en" sz="3110"/>
              <a:t>sing Split Data Operator</a:t>
            </a:r>
            <a:endParaRPr sz="3110"/>
          </a:p>
        </p:txBody>
      </p:sp>
      <p:pic>
        <p:nvPicPr>
          <p:cNvPr id="463" name="Google Shape;46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913" y="1152475"/>
            <a:ext cx="8246163" cy="3416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64" name="Google Shape;464;p54"/>
          <p:cNvSpPr txBox="1"/>
          <p:nvPr/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Sejal Arora</a:t>
            </a:r>
            <a:endParaRPr sz="11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5"/>
          <p:cNvSpPr txBox="1"/>
          <p:nvPr>
            <p:ph type="title"/>
          </p:nvPr>
        </p:nvSpPr>
        <p:spPr>
          <a:xfrm>
            <a:off x="435650" y="43737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9"/>
              <a:t>Results</a:t>
            </a:r>
            <a:endParaRPr sz="3209"/>
          </a:p>
        </p:txBody>
      </p:sp>
      <p:pic>
        <p:nvPicPr>
          <p:cNvPr id="470" name="Google Shape;47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50" y="1404750"/>
            <a:ext cx="8272700" cy="17150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71" name="Google Shape;471;p55"/>
          <p:cNvPicPr preferRelativeResize="0"/>
          <p:nvPr/>
        </p:nvPicPr>
        <p:blipFill rotWithShape="1">
          <a:blip r:embed="rId4">
            <a:alphaModFix/>
          </a:blip>
          <a:srcRect b="8130" l="0" r="0" t="-8130"/>
          <a:stretch/>
        </p:blipFill>
        <p:spPr>
          <a:xfrm>
            <a:off x="435650" y="3193000"/>
            <a:ext cx="8272700" cy="16290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72" name="Google Shape;472;p55"/>
          <p:cNvSpPr txBox="1"/>
          <p:nvPr/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Sejal Arora</a:t>
            </a:r>
            <a:endParaRPr sz="11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73" name="Google Shape;473;p55"/>
          <p:cNvSpPr txBox="1"/>
          <p:nvPr/>
        </p:nvSpPr>
        <p:spPr>
          <a:xfrm>
            <a:off x="435725" y="964100"/>
            <a:ext cx="827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Accuracy: 94.22% ,Precision: 88.79%, Recall:84.80%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6"/>
          <p:cNvSpPr txBox="1"/>
          <p:nvPr>
            <p:ph type="title"/>
          </p:nvPr>
        </p:nvSpPr>
        <p:spPr>
          <a:xfrm>
            <a:off x="398950" y="398950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9"/>
              <a:t>Results</a:t>
            </a:r>
            <a:endParaRPr sz="3209"/>
          </a:p>
        </p:txBody>
      </p:sp>
      <p:pic>
        <p:nvPicPr>
          <p:cNvPr id="479" name="Google Shape;47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950" y="1706251"/>
            <a:ext cx="8314126" cy="18082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80" name="Google Shape;480;p56"/>
          <p:cNvSpPr txBox="1"/>
          <p:nvPr/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Sejal Arora</a:t>
            </a:r>
            <a:endParaRPr sz="11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9"/>
          <p:cNvSpPr/>
          <p:nvPr/>
        </p:nvSpPr>
        <p:spPr>
          <a:xfrm>
            <a:off x="0" y="0"/>
            <a:ext cx="9141714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7" name="Google Shape;327;p39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8" name="Google Shape;328;p39"/>
          <p:cNvSpPr/>
          <p:nvPr/>
        </p:nvSpPr>
        <p:spPr>
          <a:xfrm>
            <a:off x="0" y="-498"/>
            <a:ext cx="9141714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9" name="Google Shape;329;p39"/>
          <p:cNvSpPr/>
          <p:nvPr/>
        </p:nvSpPr>
        <p:spPr>
          <a:xfrm>
            <a:off x="0" y="497"/>
            <a:ext cx="9141714" cy="5143500"/>
          </a:xfrm>
          <a:prstGeom prst="rect">
            <a:avLst/>
          </a:prstGeom>
          <a:solidFill>
            <a:schemeClr val="lt2">
              <a:alpha val="2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0" name="Google Shape;330;p39"/>
          <p:cNvSpPr/>
          <p:nvPr/>
        </p:nvSpPr>
        <p:spPr>
          <a:xfrm rot="-5400000">
            <a:off x="2057400" y="0"/>
            <a:ext cx="5143499" cy="5143499"/>
          </a:xfrm>
          <a:prstGeom prst="ellipse">
            <a:avLst/>
          </a:prstGeom>
          <a:gradFill>
            <a:gsLst>
              <a:gs pos="0">
                <a:srgbClr val="FFCAEC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1" name="Google Shape;331;p39"/>
          <p:cNvSpPr/>
          <p:nvPr/>
        </p:nvSpPr>
        <p:spPr>
          <a:xfrm rot="-5400000">
            <a:off x="55492" y="895556"/>
            <a:ext cx="4192451" cy="4303437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7162FE">
                  <a:alpha val="2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2" name="Google Shape;332;p39"/>
          <p:cNvSpPr/>
          <p:nvPr/>
        </p:nvSpPr>
        <p:spPr>
          <a:xfrm rot="-5400000">
            <a:off x="4829717" y="145702"/>
            <a:ext cx="4320557" cy="4303438"/>
          </a:xfrm>
          <a:prstGeom prst="ellipse">
            <a:avLst/>
          </a:prstGeom>
          <a:gradFill>
            <a:gsLst>
              <a:gs pos="0">
                <a:srgbClr val="F900A0">
                  <a:alpha val="20000"/>
                </a:srgbClr>
              </a:gs>
              <a:gs pos="100000">
                <a:srgbClr val="7162FE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3" name="Google Shape;333;p39"/>
          <p:cNvSpPr/>
          <p:nvPr/>
        </p:nvSpPr>
        <p:spPr>
          <a:xfrm>
            <a:off x="4398840" y="371213"/>
            <a:ext cx="4402259" cy="4403692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4" name="Google Shape;334;p39"/>
          <p:cNvSpPr/>
          <p:nvPr/>
        </p:nvSpPr>
        <p:spPr>
          <a:xfrm>
            <a:off x="0" y="0"/>
            <a:ext cx="9141714" cy="5143500"/>
          </a:xfrm>
          <a:prstGeom prst="frame">
            <a:avLst>
              <a:gd fmla="val 716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Close-up of market graph analysis" id="335" name="Google Shape;335;p39"/>
          <p:cNvPicPr preferRelativeResize="0"/>
          <p:nvPr>
            <p:ph idx="5" type="pic"/>
          </p:nvPr>
        </p:nvPicPr>
        <p:blipFill rotWithShape="1">
          <a:blip r:embed="rId3">
            <a:alphaModFix amt="60000"/>
          </a:blip>
          <a:srcRect b="0" l="20079" r="13145" t="0"/>
          <a:stretch/>
        </p:blipFill>
        <p:spPr>
          <a:xfrm>
            <a:off x="4398841" y="2569133"/>
            <a:ext cx="2201418" cy="2200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pic>
        <p:nvPicPr>
          <p:cNvPr descr="Businessman checking statistics" id="336" name="Google Shape;336;p39"/>
          <p:cNvPicPr preferRelativeResize="0"/>
          <p:nvPr>
            <p:ph idx="4" type="pic"/>
          </p:nvPr>
        </p:nvPicPr>
        <p:blipFill rotWithShape="1">
          <a:blip r:embed="rId4">
            <a:alphaModFix amt="60000"/>
          </a:blip>
          <a:srcRect b="0" l="14134" r="19089" t="0"/>
          <a:stretch/>
        </p:blipFill>
        <p:spPr>
          <a:xfrm>
            <a:off x="6597699" y="2571751"/>
            <a:ext cx="2201418" cy="2200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pic>
        <p:nvPicPr>
          <p:cNvPr descr="Stock numbers on a digital display" id="337" name="Google Shape;337;p39"/>
          <p:cNvPicPr preferRelativeResize="0"/>
          <p:nvPr>
            <p:ph idx="2" type="pic"/>
          </p:nvPr>
        </p:nvPicPr>
        <p:blipFill rotWithShape="1">
          <a:blip r:embed="rId5">
            <a:alphaModFix amt="60000"/>
          </a:blip>
          <a:srcRect b="-4" l="32244" r="9477" t="0"/>
          <a:stretch/>
        </p:blipFill>
        <p:spPr>
          <a:xfrm>
            <a:off x="4398841" y="368596"/>
            <a:ext cx="2201418" cy="2200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pic>
        <p:nvPicPr>
          <p:cNvPr descr="Magnifying glass showing decling performance" id="338" name="Google Shape;338;p39"/>
          <p:cNvPicPr preferRelativeResize="0"/>
          <p:nvPr>
            <p:ph idx="3" type="pic"/>
          </p:nvPr>
        </p:nvPicPr>
        <p:blipFill rotWithShape="1">
          <a:blip r:embed="rId6">
            <a:alphaModFix amt="60000"/>
          </a:blip>
          <a:srcRect b="0" l="1367" r="31856" t="0"/>
          <a:stretch/>
        </p:blipFill>
        <p:spPr>
          <a:xfrm>
            <a:off x="6597699" y="371213"/>
            <a:ext cx="2201418" cy="2200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339" name="Google Shape;339;p39"/>
          <p:cNvSpPr txBox="1"/>
          <p:nvPr>
            <p:ph idx="1" type="body"/>
          </p:nvPr>
        </p:nvSpPr>
        <p:spPr>
          <a:xfrm>
            <a:off x="628650" y="1590251"/>
            <a:ext cx="3423000" cy="30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82176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94"/>
              <a:buFont typeface="Noto Sans Symbols"/>
              <a:buChar char="●"/>
            </a:pPr>
            <a:r>
              <a:rPr lang="en" sz="1400">
                <a:solidFill>
                  <a:srgbClr val="FFFFFF"/>
                </a:solidFill>
              </a:rPr>
              <a:t>Goal</a:t>
            </a:r>
            <a:endParaRPr/>
          </a:p>
          <a:p>
            <a:pPr indent="-82176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94"/>
              <a:buFont typeface="Noto Sans Symbols"/>
              <a:buChar char="●"/>
            </a:pPr>
            <a:r>
              <a:rPr lang="en" sz="1400">
                <a:solidFill>
                  <a:srgbClr val="FFFFFF"/>
                </a:solidFill>
              </a:rPr>
              <a:t>Selected Models</a:t>
            </a:r>
            <a:endParaRPr sz="1400"/>
          </a:p>
          <a:p>
            <a:pPr indent="-82176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94"/>
              <a:buFont typeface="Noto Sans Symbols"/>
              <a:buChar char="●"/>
            </a:pPr>
            <a:r>
              <a:rPr lang="en" sz="1400">
                <a:solidFill>
                  <a:srgbClr val="FFFFFF"/>
                </a:solidFill>
              </a:rPr>
              <a:t>Modeling 1</a:t>
            </a:r>
            <a:endParaRPr/>
          </a:p>
          <a:p>
            <a:pPr indent="-82176" lvl="0" marL="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E4D9F9"/>
              </a:buClr>
              <a:buSzPts val="1294"/>
              <a:buFont typeface="Noto Sans Symbols"/>
              <a:buChar char="●"/>
            </a:pPr>
            <a:r>
              <a:rPr lang="en" sz="1400">
                <a:solidFill>
                  <a:srgbClr val="FFFFFF"/>
                </a:solidFill>
              </a:rPr>
              <a:t>Modeling 2</a:t>
            </a:r>
            <a:endParaRPr b="0" i="0" sz="2100" u="none" cap="none" strike="noStrike">
              <a:solidFill>
                <a:srgbClr val="201449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82176" lvl="0" marL="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E4D9F9"/>
              </a:buClr>
              <a:buSzPts val="1294"/>
              <a:buFont typeface="Noto Sans Symbols"/>
              <a:buChar char="●"/>
            </a:pPr>
            <a:r>
              <a:rPr b="0" i="0" lang="en" sz="1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Modeling 3</a:t>
            </a:r>
            <a:endParaRPr b="0" i="0" sz="2100" u="none" cap="none" strike="noStrike">
              <a:solidFill>
                <a:srgbClr val="201449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82176" lvl="0" marL="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E4D9F9"/>
              </a:buClr>
              <a:buSzPts val="1294"/>
              <a:buFont typeface="Noto Sans Symbols"/>
              <a:buChar char="●"/>
            </a:pPr>
            <a:r>
              <a:rPr b="0" i="0" lang="en" sz="1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Modeling 4</a:t>
            </a:r>
            <a:endParaRPr/>
          </a:p>
          <a:p>
            <a:pPr indent="-82176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94"/>
              <a:buFont typeface="Noto Sans Symbols"/>
              <a:buChar char="●"/>
            </a:pPr>
            <a:r>
              <a:rPr lang="en" sz="1400">
                <a:solidFill>
                  <a:srgbClr val="FFFFFF"/>
                </a:solidFill>
              </a:rPr>
              <a:t>Conclusion</a:t>
            </a:r>
            <a:endParaRPr/>
          </a:p>
        </p:txBody>
      </p:sp>
      <p:sp>
        <p:nvSpPr>
          <p:cNvPr id="340" name="Google Shape;340;p39"/>
          <p:cNvSpPr txBox="1"/>
          <p:nvPr>
            <p:ph type="title"/>
          </p:nvPr>
        </p:nvSpPr>
        <p:spPr>
          <a:xfrm>
            <a:off x="628650" y="642943"/>
            <a:ext cx="3423000" cy="698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EB Garamond"/>
              <a:buNone/>
            </a:pPr>
            <a:r>
              <a:rPr lang="en" sz="3300">
                <a:solidFill>
                  <a:srgbClr val="FFFFFF"/>
                </a:solidFill>
              </a:rPr>
              <a:t>Agenda</a:t>
            </a:r>
            <a:endParaRPr/>
          </a:p>
        </p:txBody>
      </p:sp>
      <p:sp>
        <p:nvSpPr>
          <p:cNvPr id="341" name="Google Shape;341;p39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7"/>
          <p:cNvSpPr txBox="1"/>
          <p:nvPr>
            <p:ph type="title"/>
          </p:nvPr>
        </p:nvSpPr>
        <p:spPr>
          <a:xfrm>
            <a:off x="407025" y="335050"/>
            <a:ext cx="9144000" cy="380100"/>
          </a:xfrm>
          <a:prstGeom prst="rect">
            <a:avLst/>
          </a:prstGeom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10"/>
              <a:t>Model u</a:t>
            </a:r>
            <a:r>
              <a:rPr lang="en" sz="3010"/>
              <a:t>sing Cross Validation</a:t>
            </a:r>
            <a:endParaRPr sz="3010"/>
          </a:p>
        </p:txBody>
      </p:sp>
      <p:pic>
        <p:nvPicPr>
          <p:cNvPr id="486" name="Google Shape;48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038" y="840274"/>
            <a:ext cx="8115925" cy="18393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87" name="Google Shape;487;p57"/>
          <p:cNvPicPr preferRelativeResize="0"/>
          <p:nvPr/>
        </p:nvPicPr>
        <p:blipFill rotWithShape="1">
          <a:blip r:embed="rId4">
            <a:alphaModFix/>
          </a:blip>
          <a:srcRect b="40838" l="0" r="0" t="0"/>
          <a:stretch/>
        </p:blipFill>
        <p:spPr>
          <a:xfrm>
            <a:off x="514038" y="2804750"/>
            <a:ext cx="8115925" cy="191274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88" name="Google Shape;488;p57"/>
          <p:cNvSpPr txBox="1"/>
          <p:nvPr/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Sejal Arora</a:t>
            </a:r>
            <a:endParaRPr sz="11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8"/>
          <p:cNvSpPr txBox="1"/>
          <p:nvPr>
            <p:ph type="title"/>
          </p:nvPr>
        </p:nvSpPr>
        <p:spPr>
          <a:xfrm>
            <a:off x="396025" y="3704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9"/>
              <a:t>Results</a:t>
            </a:r>
            <a:endParaRPr sz="3209"/>
          </a:p>
        </p:txBody>
      </p:sp>
      <p:pic>
        <p:nvPicPr>
          <p:cNvPr id="494" name="Google Shape;4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00" y="1294125"/>
            <a:ext cx="8351984" cy="1802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95" name="Google Shape;495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000" y="3156050"/>
            <a:ext cx="8351975" cy="16062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96" name="Google Shape;496;p58"/>
          <p:cNvSpPr txBox="1"/>
          <p:nvPr/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Sejal Arora</a:t>
            </a:r>
            <a:endParaRPr sz="11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97" name="Google Shape;497;p58"/>
          <p:cNvSpPr txBox="1"/>
          <p:nvPr/>
        </p:nvSpPr>
        <p:spPr>
          <a:xfrm>
            <a:off x="435725" y="964100"/>
            <a:ext cx="827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Accuracy: 94.13% ,Precision: 88.66%, Recall:84.68%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9"/>
          <p:cNvSpPr txBox="1"/>
          <p:nvPr>
            <p:ph type="title"/>
          </p:nvPr>
        </p:nvSpPr>
        <p:spPr>
          <a:xfrm>
            <a:off x="441675" y="4559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9"/>
              <a:t>Results</a:t>
            </a:r>
            <a:endParaRPr sz="3209"/>
          </a:p>
        </p:txBody>
      </p:sp>
      <p:pic>
        <p:nvPicPr>
          <p:cNvPr id="503" name="Google Shape;50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675" y="1619450"/>
            <a:ext cx="8183525" cy="17810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04" name="Google Shape;504;p59"/>
          <p:cNvSpPr txBox="1"/>
          <p:nvPr/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Sejal Arora</a:t>
            </a:r>
            <a:endParaRPr sz="11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0"/>
          <p:cNvSpPr/>
          <p:nvPr/>
        </p:nvSpPr>
        <p:spPr>
          <a:xfrm>
            <a:off x="0" y="0"/>
            <a:ext cx="9141714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0" name="Google Shape;510;p6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11" name="Google Shape;511;p6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025" l="0" r="0" t="3025"/>
          <a:stretch/>
        </p:blipFill>
        <p:spPr>
          <a:xfrm>
            <a:off x="15" y="8"/>
            <a:ext cx="9143980" cy="514349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512" name="Google Shape;512;p60"/>
          <p:cNvSpPr/>
          <p:nvPr/>
        </p:nvSpPr>
        <p:spPr>
          <a:xfrm>
            <a:off x="-1" y="0"/>
            <a:ext cx="3879056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3" name="Google Shape;513;p60"/>
          <p:cNvSpPr/>
          <p:nvPr/>
        </p:nvSpPr>
        <p:spPr>
          <a:xfrm rot="-5400000">
            <a:off x="66656" y="941543"/>
            <a:ext cx="3006509" cy="3025521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7162FE">
                  <a:alpha val="2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4" name="Google Shape;514;p60"/>
          <p:cNvSpPr/>
          <p:nvPr/>
        </p:nvSpPr>
        <p:spPr>
          <a:xfrm rot="-5400000">
            <a:off x="1372305" y="540042"/>
            <a:ext cx="2320819" cy="2335495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FFCAEC">
                  <a:alpha val="68235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5" name="Google Shape;515;p60"/>
          <p:cNvSpPr txBox="1"/>
          <p:nvPr>
            <p:ph type="title"/>
          </p:nvPr>
        </p:nvSpPr>
        <p:spPr>
          <a:xfrm>
            <a:off x="403058" y="546679"/>
            <a:ext cx="3297405" cy="2388206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EB Garamond"/>
              <a:buNone/>
            </a:pPr>
            <a:r>
              <a:rPr lang="en" sz="4100">
                <a:solidFill>
                  <a:srgbClr val="FFFFFF"/>
                </a:solidFill>
              </a:rPr>
              <a:t>Naïve Bayes</a:t>
            </a:r>
            <a:endParaRPr/>
          </a:p>
        </p:txBody>
      </p:sp>
      <p:sp>
        <p:nvSpPr>
          <p:cNvPr id="516" name="Google Shape;516;p60"/>
          <p:cNvSpPr txBox="1"/>
          <p:nvPr>
            <p:ph idx="12" type="sldNum"/>
          </p:nvPr>
        </p:nvSpPr>
        <p:spPr>
          <a:xfrm>
            <a:off x="7188898" y="4822031"/>
            <a:ext cx="1326452" cy="321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7" name="Google Shape;517;p60"/>
          <p:cNvSpPr txBox="1"/>
          <p:nvPr/>
        </p:nvSpPr>
        <p:spPr>
          <a:xfrm>
            <a:off x="2848975" y="4821213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1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3" name="Google Shape;523;p61"/>
          <p:cNvSpPr txBox="1"/>
          <p:nvPr/>
        </p:nvSpPr>
        <p:spPr>
          <a:xfrm>
            <a:off x="628650" y="1943360"/>
            <a:ext cx="7612982" cy="256221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calculates the probability of a class given a set of features using Bayes' theorem.</a:t>
            </a:r>
            <a:endParaRPr/>
          </a:p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Naive Bayes is simple and efficient and can handle large datasets.</a:t>
            </a:r>
            <a:endParaRPr/>
          </a:p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often used in natural language processing, spam filtering, and sentiment analysis. </a:t>
            </a:r>
            <a:endParaRPr/>
          </a:p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choice of classifier depends on the type of data being used.</a:t>
            </a:r>
            <a:endParaRPr/>
          </a:p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Naive Bayes is not suitable for tasks where the independence assumption does not hold, or when there are missing values in the data.</a:t>
            </a:r>
            <a:endParaRPr b="0" i="0" sz="1800" u="none" cap="none" strike="noStrike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61"/>
          <p:cNvSpPr txBox="1"/>
          <p:nvPr>
            <p:ph type="title"/>
          </p:nvPr>
        </p:nvSpPr>
        <p:spPr>
          <a:xfrm>
            <a:off x="630937" y="642938"/>
            <a:ext cx="7321937" cy="1557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</a:pPr>
            <a:r>
              <a:rPr lang="en"/>
              <a:t>Naïve Bayes</a:t>
            </a:r>
            <a:endParaRPr/>
          </a:p>
        </p:txBody>
      </p:sp>
      <p:sp>
        <p:nvSpPr>
          <p:cNvPr id="525" name="Google Shape;525;p61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2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1" name="Google Shape;531;p62"/>
          <p:cNvSpPr txBox="1"/>
          <p:nvPr>
            <p:ph type="title"/>
          </p:nvPr>
        </p:nvSpPr>
        <p:spPr>
          <a:xfrm>
            <a:off x="727762" y="443813"/>
            <a:ext cx="7321800" cy="15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</a:pPr>
            <a:r>
              <a:rPr lang="en"/>
              <a:t>Naïve Bayes Types</a:t>
            </a:r>
            <a:endParaRPr/>
          </a:p>
        </p:txBody>
      </p:sp>
      <p:sp>
        <p:nvSpPr>
          <p:cNvPr id="532" name="Google Shape;532;p62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62"/>
          <p:cNvSpPr txBox="1"/>
          <p:nvPr/>
        </p:nvSpPr>
        <p:spPr>
          <a:xfrm>
            <a:off x="765450" y="1733172"/>
            <a:ext cx="7613100" cy="3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3495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1" i="0" lang="en" sz="1700" u="none" cap="none" strike="noStrike">
                <a:solidFill>
                  <a:schemeClr val="dk1"/>
                </a:solidFill>
              </a:rPr>
              <a:t>Gaussian Naïve Bayes:</a:t>
            </a:r>
            <a:r>
              <a:rPr lang="en" sz="1700">
                <a:solidFill>
                  <a:schemeClr val="dk1"/>
                </a:solidFill>
              </a:rPr>
              <a:t>A</a:t>
            </a:r>
            <a:r>
              <a:rPr i="0" lang="en" sz="1700" u="none" cap="none" strike="noStrike">
                <a:solidFill>
                  <a:schemeClr val="dk1"/>
                </a:solidFill>
              </a:rPr>
              <a:t>ssumes independent and normally distributed features.</a:t>
            </a:r>
            <a:endParaRPr sz="1700">
              <a:solidFill>
                <a:schemeClr val="dk1"/>
              </a:solidFill>
            </a:endParaRPr>
          </a:p>
          <a:p>
            <a:pPr indent="-20955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</a:pPr>
            <a:r>
              <a:rPr b="1" i="0" lang="en" sz="1700" u="none" cap="none" strike="noStrike">
                <a:solidFill>
                  <a:schemeClr val="dk1"/>
                </a:solidFill>
              </a:rPr>
              <a:t>Categorical  Naïve Bayes : </a:t>
            </a:r>
            <a:r>
              <a:rPr lang="en" sz="1700">
                <a:solidFill>
                  <a:schemeClr val="dk1"/>
                </a:solidFill>
              </a:rPr>
              <a:t>A</a:t>
            </a:r>
            <a:r>
              <a:rPr i="0" lang="en" sz="1700" u="none" cap="none" strike="noStrike">
                <a:solidFill>
                  <a:schemeClr val="dk1"/>
                </a:solidFill>
              </a:rPr>
              <a:t>ssumes features are categorical and calculates class probability using category frequency.</a:t>
            </a:r>
            <a:endParaRPr sz="1700"/>
          </a:p>
          <a:p>
            <a:pPr indent="-20955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b="1" i="0" lang="en" sz="1700" u="none" cap="none" strike="noStrike">
                <a:solidFill>
                  <a:schemeClr val="dk1"/>
                </a:solidFill>
              </a:rPr>
              <a:t>Multinomial Naïve Bayes: </a:t>
            </a:r>
            <a:r>
              <a:rPr lang="en" sz="1700">
                <a:solidFill>
                  <a:schemeClr val="dk1"/>
                </a:solidFill>
              </a:rPr>
              <a:t>A</a:t>
            </a:r>
            <a:r>
              <a:rPr i="0" lang="en" sz="1700" u="none" cap="none" strike="noStrike">
                <a:solidFill>
                  <a:schemeClr val="dk1"/>
                </a:solidFill>
              </a:rPr>
              <a:t>ssumes that the features are independent given the class.</a:t>
            </a:r>
            <a:endParaRPr sz="1700">
              <a:solidFill>
                <a:schemeClr val="dk1"/>
              </a:solidFill>
            </a:endParaRPr>
          </a:p>
          <a:p>
            <a:pPr indent="-20955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b="1" i="0" lang="en" sz="1700" u="none" cap="none" strike="noStrike">
                <a:solidFill>
                  <a:schemeClr val="dk1"/>
                </a:solidFill>
              </a:rPr>
              <a:t>Complement Naïve Bayes:</a:t>
            </a:r>
            <a:r>
              <a:rPr lang="en" sz="1700">
                <a:solidFill>
                  <a:schemeClr val="dk1"/>
                </a:solidFill>
              </a:rPr>
              <a:t>It </a:t>
            </a:r>
            <a:r>
              <a:rPr i="0" lang="en" sz="1700" u="none" cap="none" strike="noStrike">
                <a:solidFill>
                  <a:schemeClr val="dk1"/>
                </a:solidFill>
              </a:rPr>
              <a:t>uses the opposite of each class to fix class mismatch in text classification.</a:t>
            </a:r>
            <a:endParaRPr i="0" sz="1700" u="none" cap="none" strike="noStrike">
              <a:solidFill>
                <a:schemeClr val="dk1"/>
              </a:solidFill>
            </a:endParaRPr>
          </a:p>
          <a:p>
            <a:pPr indent="-20955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b="1" i="0" lang="en" sz="1700" u="none" cap="none" strike="noStrike">
                <a:solidFill>
                  <a:schemeClr val="dk1"/>
                </a:solidFill>
              </a:rPr>
              <a:t>Bernoulli Naïve Bayes</a:t>
            </a:r>
            <a:r>
              <a:rPr i="0" lang="en" sz="1700" u="none" cap="none" strike="noStrike">
                <a:solidFill>
                  <a:schemeClr val="dk1"/>
                </a:solidFill>
              </a:rPr>
              <a:t>: </a:t>
            </a:r>
            <a:r>
              <a:rPr lang="en" sz="1700">
                <a:solidFill>
                  <a:schemeClr val="dk1"/>
                </a:solidFill>
              </a:rPr>
              <a:t>It models the presence or lack of boolean features in text classification.</a:t>
            </a:r>
            <a:endParaRPr sz="17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3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</a:pPr>
            <a:r>
              <a:rPr lang="en"/>
              <a:t>Feature Selection</a:t>
            </a:r>
            <a:endParaRPr/>
          </a:p>
        </p:txBody>
      </p:sp>
      <p:sp>
        <p:nvSpPr>
          <p:cNvPr id="539" name="Google Shape;539;p63"/>
          <p:cNvSpPr txBox="1"/>
          <p:nvPr>
            <p:ph idx="1" type="body"/>
          </p:nvPr>
        </p:nvSpPr>
        <p:spPr>
          <a:xfrm>
            <a:off x="628650" y="1633993"/>
            <a:ext cx="7886700" cy="299873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70000" lnSpcReduction="20000"/>
          </a:bodyPr>
          <a:lstStyle/>
          <a:p>
            <a:pPr indent="-34925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13095"/>
              <a:buChar char="▪"/>
            </a:pPr>
            <a:r>
              <a:rPr lang="en"/>
              <a:t>SelectKBest is a popular feature selection algorithm used in machine learning.</a:t>
            </a:r>
            <a:endParaRPr/>
          </a:p>
          <a:p>
            <a:pPr indent="-34925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13095"/>
              <a:buChar char="▪"/>
            </a:pPr>
            <a:r>
              <a:rPr lang="en"/>
              <a:t>It selects the top K features from a dataset based on their importance scores.</a:t>
            </a:r>
            <a:endParaRPr/>
          </a:p>
          <a:p>
            <a:pPr indent="-34925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13095"/>
              <a:buChar char="▪"/>
            </a:pPr>
            <a:r>
              <a:rPr lang="en"/>
              <a:t>Importance scores are calculated using statistical tests such as chi-squared, mutual information, or f-test.</a:t>
            </a:r>
            <a:endParaRPr/>
          </a:p>
          <a:p>
            <a:pPr indent="-34925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13095"/>
              <a:buChar char="▪"/>
            </a:pPr>
            <a:r>
              <a:rPr lang="en"/>
              <a:t>Feature selection can improve model performance by reducing overfitting and reducing the amount of irrelevant information.</a:t>
            </a:r>
            <a:endParaRPr/>
          </a:p>
          <a:p>
            <a:pPr indent="-34925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13095"/>
              <a:buChar char="▪"/>
            </a:pPr>
            <a:r>
              <a:rPr lang="en"/>
              <a:t>The value of K can be adjusted to balance model performance and computational complexity.</a:t>
            </a:r>
            <a:endParaRPr/>
          </a:p>
        </p:txBody>
      </p:sp>
      <p:sp>
        <p:nvSpPr>
          <p:cNvPr id="540" name="Google Shape;540;p63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4"/>
          <p:cNvSpPr txBox="1"/>
          <p:nvPr>
            <p:ph type="title"/>
          </p:nvPr>
        </p:nvSpPr>
        <p:spPr>
          <a:xfrm>
            <a:off x="628650" y="51077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</a:pPr>
            <a:r>
              <a:rPr lang="en"/>
              <a:t>Feature Selection </a:t>
            </a:r>
            <a:endParaRPr/>
          </a:p>
        </p:txBody>
      </p:sp>
      <p:sp>
        <p:nvSpPr>
          <p:cNvPr id="546" name="Google Shape;546;p64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7" name="Google Shape;5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0500" y="1624199"/>
            <a:ext cx="6832175" cy="253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5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</a:pPr>
            <a:r>
              <a:rPr lang="en"/>
              <a:t>Train Test Split</a:t>
            </a:r>
            <a:endParaRPr/>
          </a:p>
        </p:txBody>
      </p:sp>
      <p:sp>
        <p:nvSpPr>
          <p:cNvPr id="553" name="Google Shape;553;p65"/>
          <p:cNvSpPr txBox="1"/>
          <p:nvPr>
            <p:ph idx="1" type="body"/>
          </p:nvPr>
        </p:nvSpPr>
        <p:spPr>
          <a:xfrm>
            <a:off x="628650" y="1313218"/>
            <a:ext cx="7886700" cy="29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55000"/>
          </a:bodyPr>
          <a:lstStyle/>
          <a:p>
            <a:pPr indent="-334772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26666"/>
              <a:buChar char="▪"/>
            </a:pPr>
            <a:r>
              <a:rPr lang="en"/>
              <a:t>Train-test split is a technique used to evaluate the performance of a machine learning model.</a:t>
            </a:r>
            <a:endParaRPr/>
          </a:p>
          <a:p>
            <a:pPr indent="-334772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26666"/>
              <a:buChar char="▪"/>
            </a:pPr>
            <a:r>
              <a:rPr lang="en"/>
              <a:t>It involves splitting a dataset into two separate subsets: a training set and a testing set.</a:t>
            </a:r>
            <a:endParaRPr/>
          </a:p>
          <a:p>
            <a:pPr indent="-334772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26666"/>
              <a:buChar char="▪"/>
            </a:pPr>
            <a:r>
              <a:rPr lang="en"/>
              <a:t>The training set is used to train the machine learning model, while the testing set is used to evaluate its performance.</a:t>
            </a:r>
            <a:endParaRPr/>
          </a:p>
          <a:p>
            <a:pPr indent="-334772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26666"/>
              <a:buChar char="▪"/>
            </a:pPr>
            <a:r>
              <a:rPr lang="en"/>
              <a:t>The ratio of the split depends on the size of the dataset and the specific task being performed, but a common split is 80% for training and 20% for testing.</a:t>
            </a:r>
            <a:endParaRPr/>
          </a:p>
          <a:p>
            <a:pPr indent="-334772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26666"/>
              <a:buChar char="▪"/>
            </a:pPr>
            <a:r>
              <a:rPr lang="en"/>
              <a:t>Train-test split is important to use because it helps to prevent overfitting, which occurs when a model performs well on the training data but poorly on the testing data.</a:t>
            </a:r>
            <a:endParaRPr/>
          </a:p>
          <a:p>
            <a:pPr indent="-334772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ct val="126666"/>
              <a:buChar char="▪"/>
            </a:pPr>
            <a:r>
              <a:rPr lang="en"/>
              <a:t>For this experiment I have chosen the split to be 80% training data and 20% test data </a:t>
            </a:r>
            <a:endParaRPr/>
          </a:p>
        </p:txBody>
      </p:sp>
      <p:sp>
        <p:nvSpPr>
          <p:cNvPr id="554" name="Google Shape;554;p65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6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</a:pPr>
            <a:r>
              <a:rPr lang="en"/>
              <a:t>Naïve Bayes</a:t>
            </a:r>
            <a:endParaRPr/>
          </a:p>
        </p:txBody>
      </p:sp>
      <p:pic>
        <p:nvPicPr>
          <p:cNvPr id="560" name="Google Shape;56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4175" y="1225950"/>
            <a:ext cx="6083234" cy="33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66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/>
          <p:nvPr>
            <p:ph type="title"/>
          </p:nvPr>
        </p:nvSpPr>
        <p:spPr>
          <a:xfrm>
            <a:off x="670900" y="546650"/>
            <a:ext cx="8161200" cy="78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347" name="Google Shape;347;p40"/>
          <p:cNvSpPr txBox="1"/>
          <p:nvPr>
            <p:ph idx="1" type="body"/>
          </p:nvPr>
        </p:nvSpPr>
        <p:spPr>
          <a:xfrm>
            <a:off x="311700" y="1490875"/>
            <a:ext cx="5630400" cy="3078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The goal in this phase of the project is to choose a final model that can classify records as Attrited or Existing Customers with the required </a:t>
            </a:r>
            <a:r>
              <a:rPr lang="en" sz="2000">
                <a:solidFill>
                  <a:schemeClr val="dk1"/>
                </a:solidFill>
              </a:rPr>
              <a:t>accuracy at least 95%, with precision at least 95% and recall at least 90%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348" name="Google Shape;34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7150" y="3123700"/>
            <a:ext cx="2575850" cy="164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7150" y="369875"/>
            <a:ext cx="2644951" cy="136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7150" y="1764975"/>
            <a:ext cx="2575843" cy="13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7"/>
          <p:cNvSpPr txBox="1"/>
          <p:nvPr>
            <p:ph type="title"/>
          </p:nvPr>
        </p:nvSpPr>
        <p:spPr>
          <a:xfrm>
            <a:off x="628650" y="51077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</a:pPr>
            <a:r>
              <a:rPr lang="en"/>
              <a:t>Naïve Bayes Cross Validation</a:t>
            </a:r>
            <a:endParaRPr/>
          </a:p>
        </p:txBody>
      </p:sp>
      <p:pic>
        <p:nvPicPr>
          <p:cNvPr id="567" name="Google Shape;567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869" y="1300277"/>
            <a:ext cx="6047931" cy="1864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5896" y="3018271"/>
            <a:ext cx="6509876" cy="1477651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67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8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</a:pPr>
            <a:r>
              <a:rPr lang="en"/>
              <a:t>Naïve Bayes Cross Validation Results</a:t>
            </a:r>
            <a:endParaRPr/>
          </a:p>
        </p:txBody>
      </p:sp>
      <p:pic>
        <p:nvPicPr>
          <p:cNvPr descr="Graphical user interface, table&#10;&#10;Description automatically generated with medium confidence" id="575" name="Google Shape;575;p68"/>
          <p:cNvPicPr preferRelativeResize="0"/>
          <p:nvPr/>
        </p:nvPicPr>
        <p:blipFill rotWithShape="1">
          <a:blip r:embed="rId3">
            <a:alphaModFix/>
          </a:blip>
          <a:srcRect b="21541" l="0" r="14082" t="0"/>
          <a:stretch/>
        </p:blipFill>
        <p:spPr>
          <a:xfrm>
            <a:off x="628650" y="1275458"/>
            <a:ext cx="4817035" cy="11553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&#10;&#10;Description automatically generated with low confidence" id="576" name="Google Shape;576;p68"/>
          <p:cNvPicPr preferRelativeResize="0"/>
          <p:nvPr/>
        </p:nvPicPr>
        <p:blipFill rotWithShape="1">
          <a:blip r:embed="rId4">
            <a:alphaModFix/>
          </a:blip>
          <a:srcRect b="13780" l="0" r="13129" t="0"/>
          <a:stretch/>
        </p:blipFill>
        <p:spPr>
          <a:xfrm>
            <a:off x="2901600" y="2430856"/>
            <a:ext cx="5327932" cy="13842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application&#10;&#10;Description automatically generated" id="577" name="Google Shape;577;p68"/>
          <p:cNvPicPr preferRelativeResize="0"/>
          <p:nvPr/>
        </p:nvPicPr>
        <p:blipFill rotWithShape="1">
          <a:blip r:embed="rId5">
            <a:alphaModFix/>
          </a:blip>
          <a:srcRect b="29036" l="0" r="13757" t="0"/>
          <a:stretch/>
        </p:blipFill>
        <p:spPr>
          <a:xfrm>
            <a:off x="596837" y="3692375"/>
            <a:ext cx="4609526" cy="1048635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68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68"/>
          <p:cNvSpPr txBox="1"/>
          <p:nvPr/>
        </p:nvSpPr>
        <p:spPr>
          <a:xfrm>
            <a:off x="6207600" y="1653050"/>
            <a:ext cx="1681200" cy="4002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Accuracy - 88.69%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0" name="Google Shape;580;p68"/>
          <p:cNvSpPr txBox="1"/>
          <p:nvPr/>
        </p:nvSpPr>
        <p:spPr>
          <a:xfrm>
            <a:off x="-219025" y="1077375"/>
            <a:ext cx="637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1" name="Google Shape;581;p68"/>
          <p:cNvSpPr txBox="1"/>
          <p:nvPr/>
        </p:nvSpPr>
        <p:spPr>
          <a:xfrm>
            <a:off x="6039225" y="4138263"/>
            <a:ext cx="1681200" cy="4002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Recall </a:t>
            </a:r>
            <a:r>
              <a:rPr lang="en">
                <a:latin typeface="Avenir"/>
                <a:ea typeface="Avenir"/>
                <a:cs typeface="Avenir"/>
                <a:sym typeface="Avenir"/>
              </a:rPr>
              <a:t>- 72.10%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2" name="Google Shape;582;p68"/>
          <p:cNvSpPr txBox="1"/>
          <p:nvPr/>
        </p:nvSpPr>
        <p:spPr>
          <a:xfrm>
            <a:off x="826900" y="3008675"/>
            <a:ext cx="1681200" cy="4002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Precision </a:t>
            </a:r>
            <a:r>
              <a:rPr lang="en">
                <a:latin typeface="Avenir"/>
                <a:ea typeface="Avenir"/>
                <a:cs typeface="Avenir"/>
                <a:sym typeface="Avenir"/>
              </a:rPr>
              <a:t>- 55.35%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69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35897"/>
              <a:buNone/>
            </a:pPr>
            <a:r>
              <a:rPr lang="en"/>
              <a:t>Naïve Bayes Direct Model Scores - Python</a:t>
            </a:r>
            <a:endParaRPr/>
          </a:p>
        </p:txBody>
      </p:sp>
      <p:sp>
        <p:nvSpPr>
          <p:cNvPr id="588" name="Google Shape;588;p69"/>
          <p:cNvSpPr txBox="1"/>
          <p:nvPr>
            <p:ph idx="1" type="body"/>
          </p:nvPr>
        </p:nvSpPr>
        <p:spPr>
          <a:xfrm>
            <a:off x="628650" y="1504950"/>
            <a:ext cx="3367350" cy="213360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15900" lvl="0" marL="215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Gaussian Naïve Bayes</a:t>
            </a:r>
            <a:endParaRPr/>
          </a:p>
          <a:p>
            <a:pPr indent="-215900" lvl="1" marL="6731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Accuracy – 86.833%</a:t>
            </a:r>
            <a:endParaRPr/>
          </a:p>
          <a:p>
            <a:pPr indent="-215900" lvl="1" marL="6731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Precision – 50.85%</a:t>
            </a:r>
            <a:endParaRPr/>
          </a:p>
          <a:p>
            <a:pPr indent="-215900" lvl="1" marL="6731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Recall – 74.07%</a:t>
            </a:r>
            <a:endParaRPr i="0" sz="1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Bernoulli  Naïve Bayes</a:t>
            </a:r>
            <a:endParaRPr/>
          </a:p>
          <a:p>
            <a:pPr indent="-215900" lvl="1" marL="6731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Accuracy – 86.5%</a:t>
            </a:r>
            <a:endParaRPr/>
          </a:p>
          <a:p>
            <a:pPr indent="-215900" lvl="1" marL="6731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Precision – 50%</a:t>
            </a:r>
            <a:endParaRPr/>
          </a:p>
          <a:p>
            <a:pPr indent="-215900" lvl="1" marL="6731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Recall – 0.62%</a:t>
            </a:r>
            <a:endParaRPr i="0" sz="1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69"/>
          <p:cNvSpPr txBox="1"/>
          <p:nvPr/>
        </p:nvSpPr>
        <p:spPr>
          <a:xfrm>
            <a:off x="4572000" y="1504950"/>
            <a:ext cx="3367350" cy="207072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15900" lvl="0" marL="215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Multinomial Naïve Bayes</a:t>
            </a:r>
            <a:endParaRPr/>
          </a:p>
          <a:p>
            <a:pPr indent="-215900" lvl="1" marL="6731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Accuracy – 63.17%</a:t>
            </a:r>
            <a:endParaRPr/>
          </a:p>
          <a:p>
            <a:pPr indent="-215900" lvl="1" marL="6731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Precision – 22.22%</a:t>
            </a:r>
            <a:endParaRPr/>
          </a:p>
          <a:p>
            <a:pPr indent="-215900" lvl="1" marL="6731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Recall – 69.13%</a:t>
            </a:r>
            <a:endParaRPr/>
          </a:p>
          <a:p>
            <a:pPr indent="-215900" lvl="0" marL="215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Complement  Naïve Bayes</a:t>
            </a:r>
            <a:endParaRPr/>
          </a:p>
          <a:p>
            <a:pPr indent="-215900" lvl="1" marL="6731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Accuracy – 62.83% </a:t>
            </a:r>
            <a:endParaRPr/>
          </a:p>
          <a:p>
            <a:pPr indent="-215900" lvl="1" marL="6731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Precision – 22.04%</a:t>
            </a:r>
            <a:endParaRPr/>
          </a:p>
          <a:p>
            <a:pPr indent="-215900" lvl="1" marL="6731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Recall – 69.14%</a:t>
            </a:r>
            <a:endParaRPr/>
          </a:p>
        </p:txBody>
      </p:sp>
      <p:sp>
        <p:nvSpPr>
          <p:cNvPr id="590" name="Google Shape;590;p69"/>
          <p:cNvSpPr txBox="1"/>
          <p:nvPr/>
        </p:nvSpPr>
        <p:spPr>
          <a:xfrm>
            <a:off x="2583525" y="3575672"/>
            <a:ext cx="3367500" cy="10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215900" lvl="0" marL="215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Categorical Naïve Bayes</a:t>
            </a:r>
            <a:endParaRPr/>
          </a:p>
          <a:p>
            <a:pPr indent="-215900" lvl="1" marL="6731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Accuracy -  91.58%</a:t>
            </a:r>
            <a:endParaRPr/>
          </a:p>
          <a:p>
            <a:pPr indent="-215900" lvl="1" marL="6731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Precision – 76.99%</a:t>
            </a:r>
            <a:endParaRPr/>
          </a:p>
          <a:p>
            <a:pPr indent="-215900" lvl="1" marL="6731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Recall – 53.70%</a:t>
            </a:r>
            <a:endParaRPr/>
          </a:p>
        </p:txBody>
      </p:sp>
      <p:sp>
        <p:nvSpPr>
          <p:cNvPr id="591" name="Google Shape;591;p69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0"/>
          <p:cNvSpPr/>
          <p:nvPr/>
        </p:nvSpPr>
        <p:spPr>
          <a:xfrm>
            <a:off x="0" y="0"/>
            <a:ext cx="9141714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97" name="Google Shape;597;p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Pile of American dollar banknotes" id="598" name="Google Shape;598;p7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2388" l="0" r="0" t="12609"/>
          <a:stretch/>
        </p:blipFill>
        <p:spPr>
          <a:xfrm>
            <a:off x="15" y="8"/>
            <a:ext cx="9143985" cy="514349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599" name="Google Shape;599;p70"/>
          <p:cNvSpPr/>
          <p:nvPr/>
        </p:nvSpPr>
        <p:spPr>
          <a:xfrm>
            <a:off x="-1" y="0"/>
            <a:ext cx="3879056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00" name="Google Shape;600;p70"/>
          <p:cNvSpPr/>
          <p:nvPr/>
        </p:nvSpPr>
        <p:spPr>
          <a:xfrm rot="-5400000">
            <a:off x="66656" y="941543"/>
            <a:ext cx="3006509" cy="3025521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7162FE">
                  <a:alpha val="2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01" name="Google Shape;601;p70"/>
          <p:cNvSpPr/>
          <p:nvPr/>
        </p:nvSpPr>
        <p:spPr>
          <a:xfrm rot="-5400000">
            <a:off x="1372305" y="540042"/>
            <a:ext cx="2320819" cy="2335495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FFCAEC">
                  <a:alpha val="68235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02" name="Google Shape;602;p70"/>
          <p:cNvSpPr txBox="1"/>
          <p:nvPr>
            <p:ph type="title"/>
          </p:nvPr>
        </p:nvSpPr>
        <p:spPr>
          <a:xfrm>
            <a:off x="403058" y="546679"/>
            <a:ext cx="3297300" cy="23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EB Garamond"/>
              <a:buNone/>
            </a:pPr>
            <a:r>
              <a:rPr lang="en" sz="4100">
                <a:solidFill>
                  <a:srgbClr val="FFFFFF"/>
                </a:solidFill>
              </a:rPr>
              <a:t>Random Forest</a:t>
            </a:r>
            <a:endParaRPr/>
          </a:p>
        </p:txBody>
      </p:sp>
      <p:sp>
        <p:nvSpPr>
          <p:cNvPr id="603" name="Google Shape;603;p70"/>
          <p:cNvSpPr txBox="1"/>
          <p:nvPr>
            <p:ph idx="12" type="sldNum"/>
          </p:nvPr>
        </p:nvSpPr>
        <p:spPr>
          <a:xfrm>
            <a:off x="7188898" y="4822031"/>
            <a:ext cx="1326452" cy="321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4" name="Google Shape;604;p70"/>
          <p:cNvSpPr txBox="1"/>
          <p:nvPr/>
        </p:nvSpPr>
        <p:spPr>
          <a:xfrm>
            <a:off x="1226400" y="482120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71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0" name="Google Shape;610;p71"/>
          <p:cNvSpPr txBox="1"/>
          <p:nvPr/>
        </p:nvSpPr>
        <p:spPr>
          <a:xfrm>
            <a:off x="628650" y="1748288"/>
            <a:ext cx="7612982" cy="283920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an ensemble learning method that combines multiple decision trees to make predictions.</a:t>
            </a:r>
            <a:endParaRPr/>
          </a:p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decision tree in the forest is trained on a randomly selected subset of the training data and a randomly selected subset of features.</a:t>
            </a:r>
            <a:endParaRPr/>
          </a:p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Random Forest reduces the risk of overfitting by aggregating the predictions of multiple trees.</a:t>
            </a:r>
            <a:endParaRPr/>
          </a:p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can handle large datasets with high dimensionality and is relatively easy to tune.</a:t>
            </a:r>
            <a:endParaRPr/>
          </a:p>
          <a:p>
            <a:pPr indent="-21590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Random Forest is often used in applications such as image classification, text analysis, and financial forecasting.</a:t>
            </a:r>
            <a:endParaRPr b="0" i="0" sz="1800" u="none" cap="none" strike="noStrike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71"/>
          <p:cNvSpPr txBox="1"/>
          <p:nvPr>
            <p:ph type="title"/>
          </p:nvPr>
        </p:nvSpPr>
        <p:spPr>
          <a:xfrm>
            <a:off x="630937" y="642938"/>
            <a:ext cx="7321937" cy="1557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612" name="Google Shape;612;p71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72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</a:pPr>
            <a:r>
              <a:rPr lang="en"/>
              <a:t>Random Forest</a:t>
            </a:r>
            <a:endParaRPr/>
          </a:p>
        </p:txBody>
      </p:sp>
      <p:pic>
        <p:nvPicPr>
          <p:cNvPr id="618" name="Google Shape;61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650" y="1237025"/>
            <a:ext cx="6603601" cy="35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72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73"/>
          <p:cNvSpPr txBox="1"/>
          <p:nvPr>
            <p:ph type="title"/>
          </p:nvPr>
        </p:nvSpPr>
        <p:spPr>
          <a:xfrm>
            <a:off x="628650" y="51077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</a:pPr>
            <a:r>
              <a:rPr lang="en"/>
              <a:t>Random Forest Cross Validation</a:t>
            </a:r>
            <a:endParaRPr/>
          </a:p>
        </p:txBody>
      </p:sp>
      <p:pic>
        <p:nvPicPr>
          <p:cNvPr id="625" name="Google Shape;625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1269" y="1258920"/>
            <a:ext cx="5536731" cy="1706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79560" y="3031200"/>
            <a:ext cx="7124392" cy="1757059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73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74"/>
          <p:cNvSpPr txBox="1"/>
          <p:nvPr>
            <p:ph type="title"/>
          </p:nvPr>
        </p:nvSpPr>
        <p:spPr>
          <a:xfrm>
            <a:off x="628650" y="5107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</a:pPr>
            <a:r>
              <a:rPr lang="en"/>
              <a:t>Random Forest Cross Validation Results</a:t>
            </a:r>
            <a:endParaRPr/>
          </a:p>
        </p:txBody>
      </p:sp>
      <p:pic>
        <p:nvPicPr>
          <p:cNvPr id="633" name="Google Shape;633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2108" y="1252984"/>
            <a:ext cx="4881492" cy="1024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88800" y="2277942"/>
            <a:ext cx="5179381" cy="1089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7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9850" y="3394788"/>
            <a:ext cx="6117750" cy="1306186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74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74"/>
          <p:cNvSpPr txBox="1"/>
          <p:nvPr/>
        </p:nvSpPr>
        <p:spPr>
          <a:xfrm>
            <a:off x="6717600" y="3972338"/>
            <a:ext cx="1681200" cy="4002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Recall - 38.17%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38" name="Google Shape;638;p74"/>
          <p:cNvSpPr txBox="1"/>
          <p:nvPr/>
        </p:nvSpPr>
        <p:spPr>
          <a:xfrm>
            <a:off x="915375" y="2636263"/>
            <a:ext cx="1681200" cy="4002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Precision </a:t>
            </a:r>
            <a:r>
              <a:rPr lang="en">
                <a:latin typeface="Avenir"/>
                <a:ea typeface="Avenir"/>
                <a:cs typeface="Avenir"/>
                <a:sym typeface="Avenir"/>
              </a:rPr>
              <a:t>- 95.27%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39" name="Google Shape;639;p74"/>
          <p:cNvSpPr txBox="1"/>
          <p:nvPr/>
        </p:nvSpPr>
        <p:spPr>
          <a:xfrm>
            <a:off x="6191625" y="1565350"/>
            <a:ext cx="1681200" cy="4002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Accuracy </a:t>
            </a:r>
            <a:r>
              <a:rPr lang="en">
                <a:latin typeface="Avenir"/>
                <a:ea typeface="Avenir"/>
                <a:cs typeface="Avenir"/>
                <a:sym typeface="Avenir"/>
              </a:rPr>
              <a:t>- 91.65%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75"/>
          <p:cNvSpPr/>
          <p:nvPr/>
        </p:nvSpPr>
        <p:spPr>
          <a:xfrm>
            <a:off x="0" y="0"/>
            <a:ext cx="9141714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45" name="Google Shape;645;p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Black 3D wave patterns" id="646" name="Google Shape;646;p7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00" r="1998" t="0"/>
          <a:stretch/>
        </p:blipFill>
        <p:spPr>
          <a:xfrm>
            <a:off x="15" y="8"/>
            <a:ext cx="9143985" cy="514349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647" name="Google Shape;647;p75"/>
          <p:cNvSpPr/>
          <p:nvPr/>
        </p:nvSpPr>
        <p:spPr>
          <a:xfrm>
            <a:off x="-1" y="0"/>
            <a:ext cx="3879056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48" name="Google Shape;648;p75"/>
          <p:cNvSpPr/>
          <p:nvPr/>
        </p:nvSpPr>
        <p:spPr>
          <a:xfrm rot="-5400000">
            <a:off x="66656" y="941543"/>
            <a:ext cx="3006509" cy="3025521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7162FE">
                  <a:alpha val="2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49" name="Google Shape;649;p75"/>
          <p:cNvSpPr/>
          <p:nvPr/>
        </p:nvSpPr>
        <p:spPr>
          <a:xfrm rot="-5400000">
            <a:off x="1372305" y="540042"/>
            <a:ext cx="2320819" cy="2335495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FFCAEC">
                  <a:alpha val="68235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50" name="Google Shape;650;p75"/>
          <p:cNvSpPr txBox="1"/>
          <p:nvPr>
            <p:ph type="title"/>
          </p:nvPr>
        </p:nvSpPr>
        <p:spPr>
          <a:xfrm>
            <a:off x="403058" y="546679"/>
            <a:ext cx="3297405" cy="2388206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EB Garamond"/>
              <a:buNone/>
            </a:pPr>
            <a:r>
              <a:rPr lang="en" sz="4100">
                <a:solidFill>
                  <a:srgbClr val="FFFFFF"/>
                </a:solidFill>
              </a:rPr>
              <a:t>Cross Validation</a:t>
            </a:r>
            <a:endParaRPr/>
          </a:p>
        </p:txBody>
      </p:sp>
      <p:sp>
        <p:nvSpPr>
          <p:cNvPr id="651" name="Google Shape;651;p75"/>
          <p:cNvSpPr txBox="1"/>
          <p:nvPr>
            <p:ph idx="12" type="sldNum"/>
          </p:nvPr>
        </p:nvSpPr>
        <p:spPr>
          <a:xfrm>
            <a:off x="7188898" y="4822031"/>
            <a:ext cx="1326452" cy="321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2" name="Google Shape;652;p75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/>
              <a:t>MONISHA VELLORE DAYANANDA</a:t>
            </a:r>
            <a:endParaRPr sz="9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76"/>
          <p:cNvSpPr txBox="1"/>
          <p:nvPr>
            <p:ph type="title"/>
          </p:nvPr>
        </p:nvSpPr>
        <p:spPr>
          <a:xfrm>
            <a:off x="629841" y="514350"/>
            <a:ext cx="7886700" cy="99441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</a:pPr>
            <a:r>
              <a:rPr lang="en"/>
              <a:t>Cross Validation – Grid Search</a:t>
            </a:r>
            <a:endParaRPr/>
          </a:p>
        </p:txBody>
      </p:sp>
      <p:sp>
        <p:nvSpPr>
          <p:cNvPr id="658" name="Google Shape;658;p76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9" name="Google Shape;659;p76"/>
          <p:cNvSpPr txBox="1"/>
          <p:nvPr/>
        </p:nvSpPr>
        <p:spPr>
          <a:xfrm>
            <a:off x="29649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76"/>
          <p:cNvSpPr txBox="1"/>
          <p:nvPr/>
        </p:nvSpPr>
        <p:spPr>
          <a:xfrm>
            <a:off x="784800" y="1305163"/>
            <a:ext cx="7574400" cy="24622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GridSearchCV is a technique used to find the best hyperparameters for a machine learning model.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involves exhaustively searching over all possible hyperparameter combinations and evaluating their performance.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GridSearchCV can be computationally expensive, especially for high-dimensional hyperparameter spaces.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often used in conjunction with cross-validation to estimate the model's generalization performance.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GridSearchCV is supported by popular machine learning libraries such as scikit-learn.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a powerful tool for optimizing the performance of a model, but can be time-consuming and may not always find the optimal hyperparameters.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1"/>
          <p:cNvSpPr txBox="1"/>
          <p:nvPr>
            <p:ph type="title"/>
          </p:nvPr>
        </p:nvSpPr>
        <p:spPr>
          <a:xfrm>
            <a:off x="608775" y="445025"/>
            <a:ext cx="8223600" cy="884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Selected Models</a:t>
            </a:r>
            <a:endParaRPr/>
          </a:p>
        </p:txBody>
      </p:sp>
      <p:sp>
        <p:nvSpPr>
          <p:cNvPr id="356" name="Google Shape;356;p41"/>
          <p:cNvSpPr txBox="1"/>
          <p:nvPr>
            <p:ph idx="1" type="body"/>
          </p:nvPr>
        </p:nvSpPr>
        <p:spPr>
          <a:xfrm>
            <a:off x="311700" y="1329425"/>
            <a:ext cx="8520600" cy="3239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3429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7162FE"/>
                </a:solidFill>
                <a:latin typeface="EB Garamond"/>
                <a:ea typeface="EB Garamond"/>
                <a:cs typeface="EB Garamond"/>
                <a:sym typeface="EB Garamond"/>
              </a:rPr>
              <a:t>Monisha Vellore Dayananda</a:t>
            </a:r>
            <a:r>
              <a:rPr lang="en" sz="2200">
                <a:solidFill>
                  <a:schemeClr val="dk1"/>
                </a:solidFill>
              </a:rPr>
              <a:t> </a:t>
            </a:r>
            <a:endParaRPr sz="2200">
              <a:solidFill>
                <a:schemeClr val="dk1"/>
              </a:solidFill>
            </a:endParaRPr>
          </a:p>
          <a:p>
            <a:pPr indent="0" lvl="0" marL="3429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 -Naive Bayes  </a:t>
            </a:r>
            <a:endParaRPr sz="2200">
              <a:solidFill>
                <a:schemeClr val="dk1"/>
              </a:solidFill>
            </a:endParaRPr>
          </a:p>
          <a:p>
            <a:pPr indent="0" lvl="0" marL="3429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7162FE"/>
                </a:solidFill>
                <a:latin typeface="EB Garamond"/>
                <a:ea typeface="EB Garamond"/>
                <a:cs typeface="EB Garamond"/>
                <a:sym typeface="EB Garamond"/>
              </a:rPr>
              <a:t>Saloni Bhaiya</a:t>
            </a:r>
            <a:r>
              <a:rPr lang="en" sz="2200">
                <a:solidFill>
                  <a:schemeClr val="dk1"/>
                </a:solidFill>
              </a:rPr>
              <a:t> </a:t>
            </a:r>
            <a:endParaRPr sz="2200">
              <a:solidFill>
                <a:schemeClr val="dk1"/>
              </a:solidFill>
            </a:endParaRPr>
          </a:p>
          <a:p>
            <a:pPr indent="0" lvl="0" marL="3429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 -Deep Learning</a:t>
            </a:r>
            <a:endParaRPr sz="22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7162FE"/>
                </a:solidFill>
                <a:latin typeface="EB Garamond"/>
                <a:ea typeface="EB Garamond"/>
                <a:cs typeface="EB Garamond"/>
                <a:sym typeface="EB Garamond"/>
              </a:rPr>
              <a:t>Sejal Arora</a:t>
            </a:r>
            <a:endParaRPr sz="2700">
              <a:solidFill>
                <a:srgbClr val="7162FE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3429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 - Decision Tree</a:t>
            </a:r>
            <a:endParaRPr sz="22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7162FE"/>
                </a:solidFill>
                <a:latin typeface="EB Garamond"/>
                <a:ea typeface="EB Garamond"/>
                <a:cs typeface="EB Garamond"/>
                <a:sym typeface="EB Garamond"/>
              </a:rPr>
              <a:t>Jolie Breitbach</a:t>
            </a:r>
            <a:endParaRPr sz="2700">
              <a:solidFill>
                <a:srgbClr val="7162FE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3429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 - Logistic Regression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357" name="Google Shape;35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5696" y="337346"/>
            <a:ext cx="2466600" cy="246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5700" y="2803925"/>
            <a:ext cx="2466600" cy="197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77"/>
          <p:cNvSpPr txBox="1"/>
          <p:nvPr>
            <p:ph type="title"/>
          </p:nvPr>
        </p:nvSpPr>
        <p:spPr>
          <a:xfrm>
            <a:off x="629841" y="514350"/>
            <a:ext cx="7886700" cy="99441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</a:pPr>
            <a:r>
              <a:rPr lang="en"/>
              <a:t>Cross Validation – Grid Search</a:t>
            </a:r>
            <a:endParaRPr/>
          </a:p>
        </p:txBody>
      </p:sp>
      <p:sp>
        <p:nvSpPr>
          <p:cNvPr id="666" name="Google Shape;666;p77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7" name="Google Shape;667;p77"/>
          <p:cNvSpPr txBox="1"/>
          <p:nvPr/>
        </p:nvSpPr>
        <p:spPr>
          <a:xfrm>
            <a:off x="29649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8" name="Google Shape;668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2855" y="1432560"/>
            <a:ext cx="5418290" cy="2728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78"/>
          <p:cNvSpPr txBox="1"/>
          <p:nvPr>
            <p:ph type="title"/>
          </p:nvPr>
        </p:nvSpPr>
        <p:spPr>
          <a:xfrm>
            <a:off x="629841" y="514350"/>
            <a:ext cx="7886700" cy="99441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</a:pPr>
            <a:r>
              <a:rPr lang="en"/>
              <a:t>Cross Validation – Randomized Search</a:t>
            </a:r>
            <a:endParaRPr/>
          </a:p>
        </p:txBody>
      </p:sp>
      <p:sp>
        <p:nvSpPr>
          <p:cNvPr id="674" name="Google Shape;674;p78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5" name="Google Shape;675;p78"/>
          <p:cNvSpPr txBox="1"/>
          <p:nvPr/>
        </p:nvSpPr>
        <p:spPr>
          <a:xfrm>
            <a:off x="29649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78"/>
          <p:cNvSpPr txBox="1"/>
          <p:nvPr/>
        </p:nvSpPr>
        <p:spPr>
          <a:xfrm>
            <a:off x="784800" y="1305163"/>
            <a:ext cx="7574400" cy="31085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Randomized Search CV is a technique used to find the best hyperparameters for a machine learning model.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a variation of grid search, which exhaustively searches over all possible hyperparameter combinations.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Randomized Search CV instead randomly samples a subset of the hyperparameters and evaluates their performance.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process is repeated a specified number of times, with different random samples each time.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Randomized Search CV can be more efficient than grid search because it reduces the number of hyperparameter combinations to evaluate, especially for high-dimensional hyperparameter spaces.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often used in conjunction with cross-validation to estimate the model's generalization performance.</a:t>
            </a:r>
            <a:endParaRPr/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79"/>
          <p:cNvSpPr txBox="1"/>
          <p:nvPr>
            <p:ph type="title"/>
          </p:nvPr>
        </p:nvSpPr>
        <p:spPr>
          <a:xfrm>
            <a:off x="629841" y="514350"/>
            <a:ext cx="7886700" cy="99441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</a:pPr>
            <a:r>
              <a:rPr lang="en"/>
              <a:t>Cross Validation – Randomized Search</a:t>
            </a:r>
            <a:endParaRPr/>
          </a:p>
        </p:txBody>
      </p:sp>
      <p:sp>
        <p:nvSpPr>
          <p:cNvPr id="682" name="Google Shape;682;p79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3" name="Google Shape;683;p79"/>
          <p:cNvSpPr txBox="1"/>
          <p:nvPr/>
        </p:nvSpPr>
        <p:spPr>
          <a:xfrm>
            <a:off x="29649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4" name="Google Shape;684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4218" y="1508760"/>
            <a:ext cx="6035563" cy="2857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80"/>
          <p:cNvSpPr txBox="1"/>
          <p:nvPr>
            <p:ph idx="12" type="sldNum"/>
          </p:nvPr>
        </p:nvSpPr>
        <p:spPr>
          <a:xfrm>
            <a:off x="6457950" y="482203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0" name="Google Shape;690;p80"/>
          <p:cNvSpPr txBox="1"/>
          <p:nvPr>
            <p:ph type="title"/>
          </p:nvPr>
        </p:nvSpPr>
        <p:spPr>
          <a:xfrm>
            <a:off x="631075" y="181400"/>
            <a:ext cx="7926300" cy="179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EB Garamond"/>
              <a:buNone/>
            </a:pPr>
            <a:r>
              <a:rPr lang="en" sz="3800"/>
              <a:t>Random Forest Cross Validation Score - Python</a:t>
            </a:r>
            <a:endParaRPr sz="3800"/>
          </a:p>
        </p:txBody>
      </p:sp>
      <p:sp>
        <p:nvSpPr>
          <p:cNvPr id="691" name="Google Shape;691;p80"/>
          <p:cNvSpPr txBox="1"/>
          <p:nvPr/>
        </p:nvSpPr>
        <p:spPr>
          <a:xfrm>
            <a:off x="2888725" y="4822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Monisha Vellore Dayananda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2" name="Google Shape;692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263" y="1755033"/>
            <a:ext cx="7926174" cy="2845775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80"/>
          <p:cNvSpPr txBox="1"/>
          <p:nvPr/>
        </p:nvSpPr>
        <p:spPr>
          <a:xfrm>
            <a:off x="675275" y="3621483"/>
            <a:ext cx="2910900" cy="8313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81"/>
          <p:cNvSpPr/>
          <p:nvPr/>
        </p:nvSpPr>
        <p:spPr>
          <a:xfrm>
            <a:off x="0" y="0"/>
            <a:ext cx="9141600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99" name="Google Shape;699;p8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700" name="Google Shape;700;p8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834" l="0" r="0" t="7834"/>
          <a:stretch/>
        </p:blipFill>
        <p:spPr>
          <a:xfrm>
            <a:off x="15" y="8"/>
            <a:ext cx="9143987" cy="514349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701" name="Google Shape;701;p81"/>
          <p:cNvSpPr/>
          <p:nvPr/>
        </p:nvSpPr>
        <p:spPr>
          <a:xfrm>
            <a:off x="-1" y="0"/>
            <a:ext cx="3879000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02" name="Google Shape;702;p81"/>
          <p:cNvSpPr/>
          <p:nvPr/>
        </p:nvSpPr>
        <p:spPr>
          <a:xfrm rot="-5400000">
            <a:off x="66600" y="941508"/>
            <a:ext cx="3006600" cy="3025500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7162FE">
                  <a:alpha val="20000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03" name="Google Shape;703;p81"/>
          <p:cNvSpPr/>
          <p:nvPr/>
        </p:nvSpPr>
        <p:spPr>
          <a:xfrm rot="-5400000">
            <a:off x="1372317" y="540049"/>
            <a:ext cx="2320800" cy="2335500"/>
          </a:xfrm>
          <a:prstGeom prst="ellipse">
            <a:avLst/>
          </a:prstGeom>
          <a:gradFill>
            <a:gsLst>
              <a:gs pos="0">
                <a:srgbClr val="F900A0">
                  <a:alpha val="40000"/>
                </a:srgbClr>
              </a:gs>
              <a:gs pos="100000">
                <a:srgbClr val="FFCAEC">
                  <a:alpha val="68235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04" name="Google Shape;704;p81"/>
          <p:cNvSpPr txBox="1"/>
          <p:nvPr>
            <p:ph type="title"/>
          </p:nvPr>
        </p:nvSpPr>
        <p:spPr>
          <a:xfrm>
            <a:off x="403058" y="546679"/>
            <a:ext cx="3297300" cy="23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EB Garamond"/>
              <a:buNone/>
            </a:pPr>
            <a:r>
              <a:rPr lang="en" sz="4100">
                <a:solidFill>
                  <a:srgbClr val="FFFFFF"/>
                </a:solidFill>
              </a:rPr>
              <a:t>Logistic Regression</a:t>
            </a:r>
            <a:endParaRPr/>
          </a:p>
        </p:txBody>
      </p:sp>
      <p:sp>
        <p:nvSpPr>
          <p:cNvPr id="705" name="Google Shape;705;p81"/>
          <p:cNvSpPr txBox="1"/>
          <p:nvPr>
            <p:ph idx="12" type="sldNum"/>
          </p:nvPr>
        </p:nvSpPr>
        <p:spPr>
          <a:xfrm>
            <a:off x="7188898" y="4822031"/>
            <a:ext cx="13266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6" name="Google Shape;706;p81"/>
          <p:cNvSpPr txBox="1"/>
          <p:nvPr>
            <p:ph idx="11" type="ftr"/>
          </p:nvPr>
        </p:nvSpPr>
        <p:spPr>
          <a:xfrm>
            <a:off x="3028950" y="4822031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/>
              <a:t>JOLIE BREITBACH</a:t>
            </a:r>
            <a:endParaRPr sz="9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4 - Logistic Regression</a:t>
            </a:r>
            <a:endParaRPr/>
          </a:p>
        </p:txBody>
      </p:sp>
      <p:sp>
        <p:nvSpPr>
          <p:cNvPr id="712" name="Google Shape;712;p82"/>
          <p:cNvSpPr txBox="1"/>
          <p:nvPr>
            <p:ph idx="1" type="body"/>
          </p:nvPr>
        </p:nvSpPr>
        <p:spPr>
          <a:xfrm>
            <a:off x="349025" y="1184025"/>
            <a:ext cx="8483400" cy="338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-340201" lvl="0" marL="457200" rtl="0" algn="l">
              <a:spcBef>
                <a:spcPts val="800"/>
              </a:spcBef>
              <a:spcAft>
                <a:spcPts val="0"/>
              </a:spcAft>
              <a:buSzPct val="79166"/>
              <a:buChar char="-"/>
            </a:pPr>
            <a:r>
              <a:rPr lang="en"/>
              <a:t>For binary classification</a:t>
            </a:r>
            <a:endParaRPr/>
          </a:p>
          <a:p>
            <a:pPr indent="-340201" lvl="0" marL="457200" rtl="0" algn="l">
              <a:spcBef>
                <a:spcPts val="0"/>
              </a:spcBef>
              <a:spcAft>
                <a:spcPts val="0"/>
              </a:spcAft>
              <a:buSzPct val="79166"/>
              <a:buChar char="-"/>
            </a:pPr>
            <a:r>
              <a:rPr lang="en"/>
              <a:t>Describes the link between the independent factors and the likelihood of churn to </a:t>
            </a:r>
            <a:r>
              <a:rPr lang="en"/>
              <a:t>classify</a:t>
            </a:r>
            <a:r>
              <a:rPr lang="en"/>
              <a:t> a customer’s churn probability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Selected Variables:</a:t>
            </a:r>
            <a:endParaRPr/>
          </a:p>
          <a:p>
            <a:pPr indent="-340201" lvl="0" marL="457200" rtl="0" algn="l">
              <a:spcBef>
                <a:spcPts val="800"/>
              </a:spcBef>
              <a:spcAft>
                <a:spcPts val="0"/>
              </a:spcAft>
              <a:buSzPct val="79166"/>
              <a:buChar char="-"/>
            </a:pPr>
            <a:r>
              <a:rPr lang="en"/>
              <a:t>Avg Utilization Ratio</a:t>
            </a:r>
            <a:endParaRPr/>
          </a:p>
          <a:p>
            <a:pPr indent="-340201" lvl="0" marL="457200" rtl="0" algn="l">
              <a:spcBef>
                <a:spcPts val="0"/>
              </a:spcBef>
              <a:spcAft>
                <a:spcPts val="0"/>
              </a:spcAft>
              <a:buSzPct val="79166"/>
              <a:buChar char="-"/>
            </a:pPr>
            <a:r>
              <a:rPr lang="en"/>
              <a:t>Marital Status</a:t>
            </a:r>
            <a:endParaRPr/>
          </a:p>
          <a:p>
            <a:pPr indent="-340201" lvl="0" marL="457200" rtl="0" algn="l">
              <a:spcBef>
                <a:spcPts val="0"/>
              </a:spcBef>
              <a:spcAft>
                <a:spcPts val="0"/>
              </a:spcAft>
              <a:buSzPct val="79166"/>
              <a:buChar char="-"/>
            </a:pPr>
            <a:r>
              <a:rPr lang="en"/>
              <a:t>Credit Limit</a:t>
            </a:r>
            <a:endParaRPr/>
          </a:p>
          <a:p>
            <a:pPr indent="-340201" lvl="0" marL="457200" rtl="0" algn="l">
              <a:spcBef>
                <a:spcPts val="0"/>
              </a:spcBef>
              <a:spcAft>
                <a:spcPts val="0"/>
              </a:spcAft>
              <a:buSzPct val="79166"/>
              <a:buChar char="-"/>
            </a:pPr>
            <a:r>
              <a:rPr lang="en"/>
              <a:t>Customer Age</a:t>
            </a:r>
            <a:endParaRPr/>
          </a:p>
          <a:p>
            <a:pPr indent="-340201" lvl="0" marL="457200" rtl="0" algn="l">
              <a:spcBef>
                <a:spcPts val="0"/>
              </a:spcBef>
              <a:spcAft>
                <a:spcPts val="0"/>
              </a:spcAft>
              <a:buSzPct val="79166"/>
              <a:buChar char="-"/>
            </a:pPr>
            <a:r>
              <a:rPr lang="en"/>
              <a:t>Education Level</a:t>
            </a:r>
            <a:endParaRPr/>
          </a:p>
          <a:p>
            <a:pPr indent="-340201" lvl="0" marL="457200" rtl="0" algn="l">
              <a:spcBef>
                <a:spcPts val="0"/>
              </a:spcBef>
              <a:spcAft>
                <a:spcPts val="0"/>
              </a:spcAft>
              <a:buSzPct val="79166"/>
              <a:buChar char="-"/>
            </a:pPr>
            <a:r>
              <a:rPr lang="en"/>
              <a:t>Gender</a:t>
            </a:r>
            <a:endParaRPr/>
          </a:p>
        </p:txBody>
      </p:sp>
      <p:sp>
        <p:nvSpPr>
          <p:cNvPr id="713" name="Google Shape;713;p82"/>
          <p:cNvSpPr txBox="1"/>
          <p:nvPr/>
        </p:nvSpPr>
        <p:spPr>
          <a:xfrm>
            <a:off x="6860100" y="4735375"/>
            <a:ext cx="228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Jolie Breitbach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14" name="Google Shape;714;p82"/>
          <p:cNvSpPr txBox="1"/>
          <p:nvPr/>
        </p:nvSpPr>
        <p:spPr>
          <a:xfrm>
            <a:off x="4077475" y="2445475"/>
            <a:ext cx="38331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4D9F9"/>
              </a:buClr>
              <a:buSzPts val="2200"/>
              <a:buFont typeface="Noto Sans Symbols"/>
              <a:buChar char="-"/>
            </a:pPr>
            <a:r>
              <a:rPr lang="en" sz="22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Total Ct Change Q4 Q1</a:t>
            </a:r>
            <a:endParaRPr sz="2200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4D9F9"/>
              </a:buClr>
              <a:buSzPts val="2200"/>
              <a:buFont typeface="Noto Sans Symbols"/>
              <a:buChar char="-"/>
            </a:pPr>
            <a:r>
              <a:rPr lang="en" sz="22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Total Relationship Ct</a:t>
            </a:r>
            <a:endParaRPr sz="2200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4D9F9"/>
              </a:buClr>
              <a:buSzPts val="2200"/>
              <a:buFont typeface="Noto Sans Symbols"/>
              <a:buChar char="-"/>
            </a:pPr>
            <a:r>
              <a:rPr lang="en" sz="22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Total Revolving Balance</a:t>
            </a:r>
            <a:endParaRPr sz="2200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4D9F9"/>
              </a:buClr>
              <a:buSzPts val="2200"/>
              <a:buFont typeface="Noto Sans Symbols"/>
              <a:buChar char="-"/>
            </a:pPr>
            <a:r>
              <a:rPr lang="en" sz="22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Total Transaction Amt</a:t>
            </a:r>
            <a:endParaRPr sz="2200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4D9F9"/>
              </a:buClr>
              <a:buSzPts val="2200"/>
              <a:buFont typeface="Noto Sans Symbols"/>
              <a:buChar char="-"/>
            </a:pPr>
            <a:r>
              <a:rPr lang="en" sz="22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Total Transaction Ct</a:t>
            </a:r>
            <a:endParaRPr sz="2200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Splitting Data in 0.7/0.3 Ratio</a:t>
            </a:r>
            <a:endParaRPr/>
          </a:p>
        </p:txBody>
      </p:sp>
      <p:sp>
        <p:nvSpPr>
          <p:cNvPr id="720" name="Google Shape;720;p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1" name="Google Shape;721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1425" y="1121850"/>
            <a:ext cx="5921149" cy="3530376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83"/>
          <p:cNvSpPr txBox="1"/>
          <p:nvPr/>
        </p:nvSpPr>
        <p:spPr>
          <a:xfrm>
            <a:off x="6860100" y="4735375"/>
            <a:ext cx="228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Jolie Breitbach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(0.7/0.3 Split)</a:t>
            </a:r>
            <a:endParaRPr/>
          </a:p>
        </p:txBody>
      </p:sp>
      <p:sp>
        <p:nvSpPr>
          <p:cNvPr id="728" name="Google Shape;728;p84"/>
          <p:cNvSpPr txBox="1"/>
          <p:nvPr/>
        </p:nvSpPr>
        <p:spPr>
          <a:xfrm>
            <a:off x="6860100" y="4735375"/>
            <a:ext cx="228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Jolie Breitbach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729" name="Google Shape;729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62" y="1772575"/>
            <a:ext cx="8281075" cy="187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Cross Validation</a:t>
            </a:r>
            <a:endParaRPr/>
          </a:p>
        </p:txBody>
      </p:sp>
      <p:sp>
        <p:nvSpPr>
          <p:cNvPr id="735" name="Google Shape;735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6" name="Google Shape;736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775" y="1048549"/>
            <a:ext cx="7135974" cy="36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1500" y="2980125"/>
            <a:ext cx="4918299" cy="1785074"/>
          </a:xfrm>
          <a:prstGeom prst="rect">
            <a:avLst/>
          </a:prstGeom>
          <a:noFill/>
          <a:ln>
            <a:noFill/>
          </a:ln>
        </p:spPr>
      </p:pic>
      <p:sp>
        <p:nvSpPr>
          <p:cNvPr id="738" name="Google Shape;738;p85"/>
          <p:cNvSpPr txBox="1"/>
          <p:nvPr/>
        </p:nvSpPr>
        <p:spPr>
          <a:xfrm>
            <a:off x="6860100" y="4735375"/>
            <a:ext cx="228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Jolie Breitbach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(Cross Validation)</a:t>
            </a:r>
            <a:endParaRPr/>
          </a:p>
        </p:txBody>
      </p:sp>
      <p:sp>
        <p:nvSpPr>
          <p:cNvPr id="744" name="Google Shape;744;p86"/>
          <p:cNvSpPr txBox="1"/>
          <p:nvPr/>
        </p:nvSpPr>
        <p:spPr>
          <a:xfrm>
            <a:off x="6860100" y="4735375"/>
            <a:ext cx="228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Jolie Breitbach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745" name="Google Shape;745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175" y="1540350"/>
            <a:ext cx="8351674" cy="206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2"/>
          <p:cNvSpPr/>
          <p:nvPr/>
        </p:nvSpPr>
        <p:spPr>
          <a:xfrm>
            <a:off x="0" y="0"/>
            <a:ext cx="9141600" cy="5143500"/>
          </a:xfrm>
          <a:prstGeom prst="frame">
            <a:avLst>
              <a:gd fmla="val 7164" name="adj1"/>
            </a:avLst>
          </a:prstGeom>
          <a:gradFill>
            <a:gsLst>
              <a:gs pos="0">
                <a:srgbClr val="4D4EE6">
                  <a:alpha val="40000"/>
                </a:srgbClr>
              </a:gs>
              <a:gs pos="100000">
                <a:srgbClr val="F900A0">
                  <a:alpha val="40000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4" name="Google Shape;364;p42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5" name="Google Shape;365;p42"/>
          <p:cNvSpPr/>
          <p:nvPr/>
        </p:nvSpPr>
        <p:spPr>
          <a:xfrm>
            <a:off x="2286" y="0"/>
            <a:ext cx="9141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6" name="Google Shape;366;p42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gradFill>
            <a:gsLst>
              <a:gs pos="0">
                <a:srgbClr val="4D4EE6">
                  <a:alpha val="60000"/>
                </a:srgbClr>
              </a:gs>
              <a:gs pos="100000">
                <a:srgbClr val="F900A0">
                  <a:alpha val="60000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7" name="Google Shape;367;p42"/>
          <p:cNvSpPr/>
          <p:nvPr/>
        </p:nvSpPr>
        <p:spPr>
          <a:xfrm>
            <a:off x="17932" y="1"/>
            <a:ext cx="4327513" cy="1808378"/>
          </a:xfrm>
          <a:custGeom>
            <a:rect b="b" l="l" r="r" t="t"/>
            <a:pathLst>
              <a:path extrusionOk="0" h="2411171" w="5770017">
                <a:moveTo>
                  <a:pt x="0" y="0"/>
                </a:moveTo>
                <a:lnTo>
                  <a:pt x="5770017" y="0"/>
                </a:lnTo>
                <a:lnTo>
                  <a:pt x="5715824" y="124746"/>
                </a:lnTo>
                <a:cubicBezTo>
                  <a:pt x="5526044" y="533784"/>
                  <a:pt x="5262460" y="917027"/>
                  <a:pt x="4925072" y="1254414"/>
                </a:cubicBezTo>
                <a:cubicBezTo>
                  <a:pt x="3623720" y="2555767"/>
                  <a:pt x="1640148" y="2759102"/>
                  <a:pt x="125602" y="1864423"/>
                </a:cubicBezTo>
                <a:lnTo>
                  <a:pt x="0" y="1785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8" name="Google Shape;368;p42"/>
          <p:cNvSpPr/>
          <p:nvPr/>
        </p:nvSpPr>
        <p:spPr>
          <a:xfrm>
            <a:off x="0" y="0"/>
            <a:ext cx="9141600" cy="5143500"/>
          </a:xfrm>
          <a:prstGeom prst="frame">
            <a:avLst>
              <a:gd fmla="val 716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Healthcare worker typing on keyboard" id="369" name="Google Shape;369;p42"/>
          <p:cNvPicPr preferRelativeResize="0"/>
          <p:nvPr>
            <p:ph idx="3" type="pic"/>
          </p:nvPr>
        </p:nvPicPr>
        <p:blipFill rotWithShape="1">
          <a:blip r:embed="rId3">
            <a:alphaModFix amt="80000"/>
          </a:blip>
          <a:srcRect b="8958" l="0" r="0" t="0"/>
          <a:stretch/>
        </p:blipFill>
        <p:spPr>
          <a:xfrm>
            <a:off x="5080695" y="2527898"/>
            <a:ext cx="3693731" cy="22445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pic>
        <p:nvPicPr>
          <p:cNvPr descr="Graph" id="370" name="Google Shape;370;p42"/>
          <p:cNvPicPr preferRelativeResize="0"/>
          <p:nvPr>
            <p:ph idx="2" type="pic"/>
          </p:nvPr>
        </p:nvPicPr>
        <p:blipFill rotWithShape="1">
          <a:blip r:embed="rId4">
            <a:alphaModFix amt="80000"/>
          </a:blip>
          <a:srcRect b="2712" l="0" r="0" t="58"/>
          <a:stretch/>
        </p:blipFill>
        <p:spPr>
          <a:xfrm>
            <a:off x="5080695" y="367513"/>
            <a:ext cx="3693732" cy="224457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371" name="Google Shape;371;p42"/>
          <p:cNvSpPr txBox="1"/>
          <p:nvPr>
            <p:ph type="ctrTitle"/>
          </p:nvPr>
        </p:nvSpPr>
        <p:spPr>
          <a:xfrm>
            <a:off x="628650" y="2012675"/>
            <a:ext cx="3992100" cy="16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EB Garamond"/>
              <a:buNone/>
            </a:pPr>
            <a:r>
              <a:rPr lang="en" sz="4100">
                <a:solidFill>
                  <a:srgbClr val="FFFFFF"/>
                </a:solidFill>
              </a:rPr>
              <a:t>Deep Learning Modelling:</a:t>
            </a:r>
            <a:endParaRPr/>
          </a:p>
        </p:txBody>
      </p:sp>
      <p:sp>
        <p:nvSpPr>
          <p:cNvPr id="372" name="Google Shape;372;p42"/>
          <p:cNvSpPr txBox="1"/>
          <p:nvPr/>
        </p:nvSpPr>
        <p:spPr>
          <a:xfrm>
            <a:off x="0" y="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Saloni Bhaiya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87"/>
          <p:cNvSpPr txBox="1"/>
          <p:nvPr>
            <p:ph type="title"/>
          </p:nvPr>
        </p:nvSpPr>
        <p:spPr>
          <a:xfrm>
            <a:off x="532000" y="445025"/>
            <a:ext cx="83004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10"/>
              <a:t>Cross Validation Conclusion</a:t>
            </a:r>
            <a:endParaRPr sz="2810"/>
          </a:p>
        </p:txBody>
      </p:sp>
      <p:graphicFrame>
        <p:nvGraphicFramePr>
          <p:cNvPr id="751" name="Google Shape;751;p87"/>
          <p:cNvGraphicFramePr/>
          <p:nvPr/>
        </p:nvGraphicFramePr>
        <p:xfrm>
          <a:off x="531925" y="1222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{AD46CEB1-A450-4D82-B450-7DA82C1BEB52}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Accuracy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Precision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Recall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Deep Learning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92.76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84.09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84.54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00"/>
                          </a:highlight>
                        </a:rPr>
                        <a:t>Decision Tree</a:t>
                      </a:r>
                      <a:endParaRPr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00"/>
                          </a:highlight>
                        </a:rPr>
                        <a:t>94.13</a:t>
                      </a:r>
                      <a:endParaRPr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00"/>
                          </a:highlight>
                        </a:rPr>
                        <a:t>88.66</a:t>
                      </a:r>
                      <a:endParaRPr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00"/>
                          </a:highlight>
                        </a:rPr>
                        <a:t>84.68</a:t>
                      </a:r>
                      <a:endParaRPr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00"/>
                          </a:highlight>
                        </a:rPr>
                        <a:t>Random Forest</a:t>
                      </a:r>
                      <a:endParaRPr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00"/>
                          </a:highlight>
                        </a:rPr>
                        <a:t>95.84</a:t>
                      </a:r>
                      <a:endParaRPr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00"/>
                          </a:highlight>
                        </a:rPr>
                        <a:t>88.36</a:t>
                      </a:r>
                      <a:endParaRPr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00"/>
                          </a:highlight>
                        </a:rPr>
                        <a:t>79.63</a:t>
                      </a:r>
                      <a:endParaRPr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Logistics Regression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92.18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77.78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56.63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52" name="Google Shape;752;p87"/>
          <p:cNvSpPr txBox="1"/>
          <p:nvPr/>
        </p:nvSpPr>
        <p:spPr>
          <a:xfrm>
            <a:off x="531925" y="3621225"/>
            <a:ext cx="8021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Based on our testing and results achieved through Cross Validation, the model that performed better in terms of Accuracy, Precision and Recall was Decision Tree and Random Forest.</a:t>
            </a:r>
            <a:endParaRPr sz="16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53" name="Google Shape;753;p87"/>
          <p:cNvSpPr/>
          <p:nvPr/>
        </p:nvSpPr>
        <p:spPr>
          <a:xfrm>
            <a:off x="161500" y="2571750"/>
            <a:ext cx="370500" cy="4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87"/>
          <p:cNvSpPr/>
          <p:nvPr/>
        </p:nvSpPr>
        <p:spPr>
          <a:xfrm>
            <a:off x="161500" y="2171100"/>
            <a:ext cx="370500" cy="4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88"/>
          <p:cNvSpPr txBox="1"/>
          <p:nvPr>
            <p:ph type="ctrTitle"/>
          </p:nvPr>
        </p:nvSpPr>
        <p:spPr>
          <a:xfrm>
            <a:off x="1145300" y="841275"/>
            <a:ext cx="6858000" cy="33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</a:pPr>
            <a:r>
              <a:rPr lang="en" sz="4300"/>
              <a:t>THANK YOU </a:t>
            </a:r>
            <a:endParaRPr sz="4300"/>
          </a:p>
        </p:txBody>
      </p:sp>
      <p:sp>
        <p:nvSpPr>
          <p:cNvPr id="760" name="Google Shape;760;p88"/>
          <p:cNvSpPr txBox="1"/>
          <p:nvPr/>
        </p:nvSpPr>
        <p:spPr>
          <a:xfrm>
            <a:off x="3799025" y="4841650"/>
            <a:ext cx="178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61" name="Google Shape;761;p88"/>
          <p:cNvSpPr txBox="1"/>
          <p:nvPr/>
        </p:nvSpPr>
        <p:spPr>
          <a:xfrm>
            <a:off x="15240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3"/>
          <p:cNvSpPr txBox="1"/>
          <p:nvPr>
            <p:ph type="title"/>
          </p:nvPr>
        </p:nvSpPr>
        <p:spPr>
          <a:xfrm>
            <a:off x="658475" y="521800"/>
            <a:ext cx="8173800" cy="745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</p:txBody>
      </p:sp>
      <p:sp>
        <p:nvSpPr>
          <p:cNvPr id="378" name="Google Shape;378;p43"/>
          <p:cNvSpPr txBox="1"/>
          <p:nvPr>
            <p:ph idx="1" type="body"/>
          </p:nvPr>
        </p:nvSpPr>
        <p:spPr>
          <a:xfrm>
            <a:off x="311700" y="1602675"/>
            <a:ext cx="8520600" cy="3379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365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▪"/>
            </a:pPr>
            <a:r>
              <a:rPr lang="en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Deep Learning is a subset of ML, which is essentially a neural network with three or more layers. These neural networks attempts to simulate the behaviour of human brain - matching its ability - allowing it to learn from large amount of data sets.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▪"/>
            </a:pPr>
            <a:r>
              <a:rPr lang="en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Deep Learning is Machine Learning Technique that teaches computer to do what comes naturally to humans: learn by example. Deep Learning is a key technology behind driverless cars, enabling them to recognized a stop sign or to distinguished a pedestrian from a lamppost.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43"/>
          <p:cNvSpPr txBox="1"/>
          <p:nvPr/>
        </p:nvSpPr>
        <p:spPr>
          <a:xfrm>
            <a:off x="0" y="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Saloni Bhaiya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0"/>
              <a:t>Selected Attributes:</a:t>
            </a:r>
            <a:endParaRPr sz="2510"/>
          </a:p>
        </p:txBody>
      </p:sp>
      <p:sp>
        <p:nvSpPr>
          <p:cNvPr id="385" name="Google Shape;385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</a:pPr>
            <a:r>
              <a:rPr lang="en" sz="1900"/>
              <a:t>Avg Utilization ratio</a:t>
            </a:r>
            <a:endParaRPr sz="19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" sz="1900"/>
              <a:t>Dependant count</a:t>
            </a:r>
            <a:endParaRPr sz="19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" sz="1900"/>
              <a:t>Months inactive 12 months</a:t>
            </a:r>
            <a:endParaRPr sz="19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" sz="1900"/>
              <a:t>Months of book</a:t>
            </a:r>
            <a:endParaRPr sz="19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" sz="1900"/>
              <a:t>Total amount change Q1 Q4</a:t>
            </a:r>
            <a:endParaRPr sz="19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" sz="1900"/>
              <a:t>Total relationship count</a:t>
            </a:r>
            <a:endParaRPr sz="19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" sz="1900"/>
              <a:t>Total revolving balance</a:t>
            </a:r>
            <a:endParaRPr sz="19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" sz="1900">
                <a:highlight>
                  <a:srgbClr val="FFFF00"/>
                </a:highlight>
              </a:rPr>
              <a:t>Total </a:t>
            </a:r>
            <a:r>
              <a:rPr lang="en" sz="1900">
                <a:highlight>
                  <a:srgbClr val="FFFF00"/>
                </a:highlight>
              </a:rPr>
              <a:t>transaction</a:t>
            </a:r>
            <a:r>
              <a:rPr lang="en" sz="1900">
                <a:highlight>
                  <a:srgbClr val="FFFF00"/>
                </a:highlight>
              </a:rPr>
              <a:t> amount</a:t>
            </a:r>
            <a:endParaRPr sz="1900">
              <a:highlight>
                <a:srgbClr val="FFFF00"/>
              </a:highlight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" sz="1900"/>
              <a:t>Total Transaction count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▪"/>
            </a:pPr>
            <a:r>
              <a:rPr lang="en" sz="1900">
                <a:highlight>
                  <a:srgbClr val="FFFF00"/>
                </a:highlight>
              </a:rPr>
              <a:t>Credit Limit</a:t>
            </a:r>
            <a:endParaRPr sz="1900">
              <a:highlight>
                <a:srgbClr val="FFFF00"/>
              </a:highlight>
            </a:endParaRPr>
          </a:p>
        </p:txBody>
      </p:sp>
      <p:sp>
        <p:nvSpPr>
          <p:cNvPr id="386" name="Google Shape;386;p44"/>
          <p:cNvSpPr txBox="1"/>
          <p:nvPr/>
        </p:nvSpPr>
        <p:spPr>
          <a:xfrm>
            <a:off x="0" y="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Saloni Bhaiya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5"/>
          <p:cNvSpPr txBox="1"/>
          <p:nvPr>
            <p:ph type="title"/>
          </p:nvPr>
        </p:nvSpPr>
        <p:spPr>
          <a:xfrm>
            <a:off x="311700" y="323025"/>
            <a:ext cx="8520600" cy="694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0"/>
              <a:t>Process for Training and Testing: </a:t>
            </a:r>
            <a:endParaRPr sz="2510"/>
          </a:p>
        </p:txBody>
      </p:sp>
      <p:pic>
        <p:nvPicPr>
          <p:cNvPr id="392" name="Google Shape;39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425" y="1017726"/>
            <a:ext cx="8299177" cy="3396875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45"/>
          <p:cNvSpPr txBox="1"/>
          <p:nvPr/>
        </p:nvSpPr>
        <p:spPr>
          <a:xfrm>
            <a:off x="49700" y="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Saloni Bhaiya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6"/>
          <p:cNvSpPr txBox="1"/>
          <p:nvPr>
            <p:ph type="title"/>
          </p:nvPr>
        </p:nvSpPr>
        <p:spPr>
          <a:xfrm>
            <a:off x="447375" y="432600"/>
            <a:ext cx="83862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0"/>
              <a:t>Accuracy, Precision and Recall for Training and Testing:</a:t>
            </a:r>
            <a:endParaRPr sz="2310"/>
          </a:p>
        </p:txBody>
      </p:sp>
      <p:pic>
        <p:nvPicPr>
          <p:cNvPr id="399" name="Google Shape;3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50" y="1254825"/>
            <a:ext cx="8386125" cy="2720825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46"/>
          <p:cNvSpPr txBox="1"/>
          <p:nvPr/>
        </p:nvSpPr>
        <p:spPr>
          <a:xfrm>
            <a:off x="0" y="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Saloni Bhaiya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minousVTI">
  <a:themeElements>
    <a:clrScheme name="Custom 54">
      <a:dk1>
        <a:srgbClr val="000000"/>
      </a:dk1>
      <a:lt1>
        <a:srgbClr val="FFFFFF"/>
      </a:lt1>
      <a:dk2>
        <a:srgbClr val="201449"/>
      </a:dk2>
      <a:lt2>
        <a:srgbClr val="EEEEEE"/>
      </a:lt2>
      <a:accent1>
        <a:srgbClr val="F900A0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8477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minousVTI">
  <a:themeElements>
    <a:clrScheme name="Custom 54">
      <a:dk1>
        <a:srgbClr val="000000"/>
      </a:dk1>
      <a:lt1>
        <a:srgbClr val="FFFFFF"/>
      </a:lt1>
      <a:dk2>
        <a:srgbClr val="201449"/>
      </a:dk2>
      <a:lt2>
        <a:srgbClr val="EEEEEE"/>
      </a:lt2>
      <a:accent1>
        <a:srgbClr val="F900A0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8477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